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630" r:id="rId3"/>
    <p:sldId id="623" r:id="rId4"/>
    <p:sldId id="553" r:id="rId5"/>
    <p:sldId id="448" r:id="rId6"/>
    <p:sldId id="605" r:id="rId7"/>
    <p:sldId id="612" r:id="rId8"/>
    <p:sldId id="624" r:id="rId9"/>
    <p:sldId id="626" r:id="rId10"/>
    <p:sldId id="631" r:id="rId11"/>
    <p:sldId id="614" r:id="rId12"/>
    <p:sldId id="628" r:id="rId13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0906"/>
    <a:srgbClr val="FF0C09"/>
    <a:srgbClr val="FF0C1B"/>
    <a:srgbClr val="07AD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8"/>
    <p:restoredTop sz="99899" autoAdjust="0"/>
  </p:normalViewPr>
  <p:slideViewPr>
    <p:cSldViewPr snapToGrid="0">
      <p:cViewPr varScale="1">
        <p:scale>
          <a:sx n="126" d="100"/>
          <a:sy n="126" d="100"/>
        </p:scale>
        <p:origin x="208" y="744"/>
      </p:cViewPr>
      <p:guideLst>
        <p:guide orient="horz" pos="2136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2144" y="-112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2B56FB29-96F7-EE49-A4ED-A3D8AF0AB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3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7FA386B0-7949-EF40-9FD3-75F2743B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0368F7-770E-0943-81C9-07867C50926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E3F597-BFF1-DD48-95E0-E8516A65E354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E3F597-BFF1-DD48-95E0-E8516A65E354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D8C96C-CF10-B04D-9C6D-CBDCADA3ADE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6CC8A45-C76B-FB48-94D5-81EF9F5E727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ED0E2F-FF05-744B-AC99-06652ECFC62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82081C-037F-2043-9566-E480CDC6A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B7524-D406-A447-B0BD-7454BD8A747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6650BA03-6232-4640-9AF7-B1A764821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AD9BFDB3-1B48-D24D-B684-7CBF4F35A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3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7EEAC7-1170-F348-AAA0-B8374F6277F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D8C96C-CF10-B04D-9C6D-CBDCADA3ADE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6B10405-9515-864B-872D-369BE460161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6B10405-9515-864B-872D-369BE460161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9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63CB5-39D1-D745-96C8-2D1ABCD3C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76845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C4C7E-9B1F-4446-BEEA-E873ECDA6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5582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802D-362C-BD4E-BEB9-45CE8656B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760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AD8A-5D6F-9D4D-B3F7-73A589DF2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375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1B3BF-BBD0-2543-9432-8AC48FE25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2263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0CF71-F2B4-AA47-A256-5C564627C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133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3FBC-9568-6E46-894C-5B8D9F4F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6102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D7B3-3E92-8E41-A33D-9F2F1BDFF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9522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793A5-A070-5442-899F-A76FC839F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56742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F513-6DBB-2144-8F6D-13AA990F3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4375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0CA7-8DA5-E94C-A798-7DC80B0D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7695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3100" y="62357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90F606A-FC67-C844-AF1C-8EC441A68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gradFill rotWithShape="0">
            <a:gsLst>
              <a:gs pos="0">
                <a:srgbClr val="DBFDE8"/>
              </a:gs>
              <a:gs pos="100000">
                <a:srgbClr val="91A89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84200" y="6521450"/>
            <a:ext cx="360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>
                <a:latin typeface="Arial" charset="0"/>
              </a:rPr>
              <a:t>Ecological Landscape Modeling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5181600"/>
            <a:ext cx="32305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5359400" y="6515100"/>
            <a:ext cx="3105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600" b="1">
                <a:latin typeface="Arial" charset="0"/>
              </a:rPr>
              <a:t>http://www.ecolandmod.com</a:t>
            </a:r>
          </a:p>
        </p:txBody>
      </p:sp>
      <p:pic>
        <p:nvPicPr>
          <p:cNvPr id="1033" name="Picture 3" descr="EcoLandModLogo_noBord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6496050"/>
            <a:ext cx="974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§"/>
        <a:defRPr>
          <a:solidFill>
            <a:schemeClr val="tx1"/>
          </a:solidFill>
          <a:latin typeface="+mn-lt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2" descr="fcelogo300ppi.jpg">
            <a:extLst>
              <a:ext uri="{FF2B5EF4-FFF2-40B4-BE49-F238E27FC236}">
                <a16:creationId xmlns:a16="http://schemas.microsoft.com/office/drawing/2014/main" id="{EB46992E-B0C0-DE46-A937-5947D6AE5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28" y="4753516"/>
            <a:ext cx="542931" cy="4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Rectangle 86"/>
          <p:cNvSpPr>
            <a:spLocks noChangeArrowheads="1"/>
          </p:cNvSpPr>
          <p:nvPr/>
        </p:nvSpPr>
        <p:spPr bwMode="auto">
          <a:xfrm>
            <a:off x="-3916363" y="2692400"/>
            <a:ext cx="2044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endParaRPr lang="en-US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362" name="TextBox 11"/>
          <p:cNvSpPr txBox="1">
            <a:spLocks noChangeArrowheads="1"/>
          </p:cNvSpPr>
          <p:nvPr/>
        </p:nvSpPr>
        <p:spPr bwMode="auto">
          <a:xfrm>
            <a:off x="1230027" y="4212271"/>
            <a:ext cx="207460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FF0000"/>
                </a:solidFill>
                <a:latin typeface="Arial Black" charset="0"/>
                <a:cs typeface="Arial Black" charset="0"/>
              </a:rPr>
              <a:t>GEER 2021</a:t>
            </a:r>
          </a:p>
          <a:p>
            <a:pPr algn="ctr"/>
            <a:endParaRPr lang="en-US">
              <a:latin typeface="Arial Black" charset="0"/>
              <a:cs typeface="Arial Black" charset="0"/>
            </a:endParaRPr>
          </a:p>
          <a:p>
            <a:pPr algn="ctr"/>
            <a:r>
              <a:rPr lang="en-US">
                <a:latin typeface="Arial Black" charset="0"/>
                <a:cs typeface="Arial Black" charset="0"/>
              </a:rPr>
              <a:t>Carl Fitz</a:t>
            </a:r>
            <a:r>
              <a:rPr lang="en-US" baseline="30000">
                <a:latin typeface="Arial Black" charset="0"/>
                <a:cs typeface="Arial Black" charset="0"/>
              </a:rPr>
              <a:t>1,3,4</a:t>
            </a:r>
            <a:r>
              <a:rPr lang="en-US">
                <a:latin typeface="Arial Black" charset="0"/>
                <a:cs typeface="Arial Black" charset="0"/>
              </a:rPr>
              <a:t> </a:t>
            </a:r>
          </a:p>
          <a:p>
            <a:pPr algn="ctr"/>
            <a:r>
              <a:rPr lang="en-US">
                <a:latin typeface="Arial Black" charset="0"/>
                <a:cs typeface="Arial Black" charset="0"/>
              </a:rPr>
              <a:t>Rajendra Paudel</a:t>
            </a:r>
            <a:r>
              <a:rPr lang="en-US" baseline="30000">
                <a:latin typeface="Arial Black" charset="0"/>
                <a:cs typeface="Arial Black" charset="0"/>
              </a:rPr>
              <a:t>2</a:t>
            </a:r>
            <a:r>
              <a:rPr lang="en-US">
                <a:latin typeface="Arial Black" charset="0"/>
                <a:cs typeface="Arial Black" charset="0"/>
              </a:rPr>
              <a:t> </a:t>
            </a:r>
          </a:p>
          <a:p>
            <a:pPr algn="ctr"/>
            <a:r>
              <a:rPr lang="en-US">
                <a:latin typeface="Arial Black" charset="0"/>
                <a:cs typeface="Arial Black" charset="0"/>
              </a:rPr>
              <a:t>Yogesh Khare</a:t>
            </a:r>
            <a:r>
              <a:rPr lang="en-US" baseline="30000">
                <a:latin typeface="Arial Black" charset="0"/>
                <a:cs typeface="Arial Black" charset="0"/>
              </a:rPr>
              <a:t>2</a:t>
            </a:r>
            <a:r>
              <a:rPr lang="en-US">
                <a:latin typeface="Arial Black" charset="0"/>
                <a:cs typeface="Arial Black" charset="0"/>
              </a:rPr>
              <a:t> </a:t>
            </a:r>
          </a:p>
          <a:p>
            <a:pPr algn="ctr"/>
            <a:r>
              <a:rPr lang="en-US">
                <a:latin typeface="Arial Black" charset="0"/>
                <a:cs typeface="Arial Black" charset="0"/>
              </a:rPr>
              <a:t>Thomas Van Lent</a:t>
            </a:r>
            <a:r>
              <a:rPr lang="en-US" baseline="30000">
                <a:latin typeface="Arial Black" charset="0"/>
                <a:cs typeface="Arial Black" charset="0"/>
              </a:rPr>
              <a:t>2</a:t>
            </a:r>
            <a:r>
              <a:rPr lang="en-US">
                <a:latin typeface="Arial Black" charset="0"/>
                <a:cs typeface="Arial Black" charset="0"/>
              </a:rPr>
              <a:t> </a:t>
            </a:r>
          </a:p>
          <a:p>
            <a:pPr algn="ctr"/>
            <a:endParaRPr lang="en-US" sz="1000">
              <a:latin typeface="Arial Black" charset="0"/>
              <a:cs typeface="Arial Black" charset="0"/>
            </a:endParaRPr>
          </a:p>
          <a:p>
            <a:pPr algn="ctr"/>
            <a:r>
              <a:rPr lang="en-US" sz="1000" baseline="30000">
                <a:latin typeface="Arial Black" charset="0"/>
                <a:cs typeface="Arial Black" charset="0"/>
              </a:rPr>
              <a:t>1</a:t>
            </a:r>
            <a:r>
              <a:rPr lang="en-US" sz="1000">
                <a:latin typeface="Arial Black" charset="0"/>
                <a:cs typeface="Arial Black" charset="0"/>
              </a:rPr>
              <a:t>EcoLandMod, Inc.</a:t>
            </a:r>
          </a:p>
          <a:p>
            <a:pPr algn="ctr"/>
            <a:r>
              <a:rPr lang="en-US" sz="1000" baseline="30000">
                <a:latin typeface="Arial Black" charset="0"/>
                <a:cs typeface="Arial Black" charset="0"/>
              </a:rPr>
              <a:t>2</a:t>
            </a:r>
            <a:r>
              <a:rPr lang="en-US" sz="1000">
                <a:latin typeface="Arial Black" charset="0"/>
                <a:cs typeface="Arial Black" charset="0"/>
              </a:rPr>
              <a:t>Everglades Foundation</a:t>
            </a:r>
          </a:p>
          <a:p>
            <a:pPr algn="ctr"/>
            <a:r>
              <a:rPr lang="en-US" sz="1000" baseline="30000">
                <a:latin typeface="Arial Black" charset="0"/>
                <a:cs typeface="Arial Black" charset="0"/>
              </a:rPr>
              <a:t>3</a:t>
            </a:r>
            <a:r>
              <a:rPr lang="en-US" sz="1000">
                <a:latin typeface="Arial Black" charset="0"/>
                <a:cs typeface="Arial Black" charset="0"/>
              </a:rPr>
              <a:t>Univ. South Florida</a:t>
            </a:r>
          </a:p>
          <a:p>
            <a:pPr algn="ctr"/>
            <a:r>
              <a:rPr lang="en-US" sz="1000" baseline="30000">
                <a:latin typeface="Arial Black" charset="0"/>
                <a:cs typeface="Arial Black" charset="0"/>
              </a:rPr>
              <a:t>4</a:t>
            </a:r>
            <a:r>
              <a:rPr lang="en-US" sz="1000">
                <a:latin typeface="Arial Black" charset="0"/>
                <a:cs typeface="Arial Black" charset="0"/>
              </a:rPr>
              <a:t>Florida International Univ.</a:t>
            </a:r>
          </a:p>
        </p:txBody>
      </p: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194515" y="407800"/>
            <a:ext cx="8747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Arial Black" charset="0"/>
                <a:cs typeface="Arial Black" charset="0"/>
              </a:rPr>
              <a:t>Landscape Soil Carbon Sequestration Under </a:t>
            </a:r>
          </a:p>
          <a:p>
            <a:pPr algn="ctr"/>
            <a:r>
              <a:rPr lang="en-US" sz="2000">
                <a:latin typeface="Arial Black" charset="0"/>
                <a:cs typeface="Arial Black" charset="0"/>
              </a:rPr>
              <a:t>Scenarios of Climate Change and CERP</a:t>
            </a:r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4125960" y="5743880"/>
            <a:ext cx="1003157" cy="1126232"/>
          </a:xfrm>
          <a:prstGeom prst="rect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Ephyra_race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06" y="5757770"/>
            <a:ext cx="958149" cy="718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8B7E0F-29FE-DF49-B572-FD4D6C09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24" y="5207639"/>
            <a:ext cx="814977" cy="496543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99A81F2-AFE7-8244-823A-89028017F3A7}"/>
              </a:ext>
            </a:extLst>
          </p:cNvPr>
          <p:cNvGrpSpPr/>
          <p:nvPr/>
        </p:nvGrpSpPr>
        <p:grpSpPr>
          <a:xfrm>
            <a:off x="2594572" y="1939604"/>
            <a:ext cx="2166929" cy="1206500"/>
            <a:chOff x="2710204" y="1584914"/>
            <a:chExt cx="2166929" cy="12065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BD38F04-4064-9F43-BD9C-B117303B8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10204" y="1590261"/>
              <a:ext cx="1055757" cy="119580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39EC21A-7024-4D49-BC90-F59F9CCEB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333" y="1584914"/>
              <a:ext cx="1066800" cy="12065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9EB4A6-F507-D749-A3C1-30CE167E427D}"/>
              </a:ext>
            </a:extLst>
          </p:cNvPr>
          <p:cNvGrpSpPr/>
          <p:nvPr/>
        </p:nvGrpSpPr>
        <p:grpSpPr>
          <a:xfrm>
            <a:off x="814916" y="1187690"/>
            <a:ext cx="1741865" cy="2021095"/>
            <a:chOff x="814916" y="929276"/>
            <a:chExt cx="1741865" cy="20210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4495855-D769-3748-B640-F1445BDB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4916" y="929276"/>
              <a:ext cx="1741865" cy="2021095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9B6FA54-40E8-EA4E-A3C6-D932A8400B2A}"/>
                </a:ext>
              </a:extLst>
            </p:cNvPr>
            <p:cNvSpPr/>
            <p:nvPr/>
          </p:nvSpPr>
          <p:spPr bwMode="auto">
            <a:xfrm>
              <a:off x="2342442" y="1030899"/>
              <a:ext cx="144765" cy="1245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97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CC03CBD-7EED-E145-A57B-0A64351B9164}"/>
                </a:ext>
              </a:extLst>
            </p:cNvPr>
            <p:cNvSpPr/>
            <p:nvPr/>
          </p:nvSpPr>
          <p:spPr bwMode="auto">
            <a:xfrm>
              <a:off x="2342442" y="2008567"/>
              <a:ext cx="144765" cy="1245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97" charset="0"/>
              </a:endParaRPr>
            </a:p>
          </p:txBody>
        </p:sp>
      </p:grpSp>
      <p:sp>
        <p:nvSpPr>
          <p:cNvPr id="49" name="TextBox 11">
            <a:extLst>
              <a:ext uri="{FF2B5EF4-FFF2-40B4-BE49-F238E27FC236}">
                <a16:creationId xmlns:a16="http://schemas.microsoft.com/office/drawing/2014/main" id="{FE3543D2-6945-5E43-A388-3EEEA0B61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809" y="4984363"/>
            <a:ext cx="450934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Arial Black" charset="0"/>
                <a:cs typeface="Arial Black" charset="0"/>
              </a:rPr>
              <a:t>Featuring...</a:t>
            </a:r>
          </a:p>
          <a:p>
            <a:pPr algn="ctr"/>
            <a:r>
              <a:rPr lang="en-US" sz="2000">
                <a:latin typeface="Arial Black" charset="0"/>
                <a:cs typeface="Arial Black" charset="0"/>
              </a:rPr>
              <a:t>Goldilocks’ View </a:t>
            </a:r>
          </a:p>
          <a:p>
            <a:pPr algn="ctr"/>
            <a:r>
              <a:rPr lang="en-US" sz="2000">
                <a:latin typeface="Arial Black" charset="0"/>
                <a:cs typeface="Arial Black" charset="0"/>
              </a:rPr>
              <a:t>of Soil Carbon </a:t>
            </a:r>
          </a:p>
          <a:p>
            <a:pPr algn="ctr"/>
            <a:r>
              <a:rPr lang="en-US" sz="2000">
                <a:latin typeface="Arial Black" charset="0"/>
                <a:cs typeface="Arial Black" charset="0"/>
              </a:rPr>
              <a:t>Flux Optima</a:t>
            </a: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63BD1D15-621F-B14B-8390-8F795E20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2" y="3155022"/>
            <a:ext cx="19338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chemeClr val="bg2"/>
                </a:solidFill>
                <a:latin typeface="Arial Black" charset="0"/>
                <a:cs typeface="Arial Black" charset="0"/>
              </a:rPr>
              <a:t>climate scenarios</a:t>
            </a: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A38700EB-D80F-2A44-ABC9-A26538C1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017" y="3136136"/>
            <a:ext cx="2295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chemeClr val="bg2"/>
                </a:solidFill>
                <a:latin typeface="Arial Black" charset="0"/>
                <a:cs typeface="Arial Black" charset="0"/>
              </a:rPr>
              <a:t>restoration scenarios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BD709D-BD69-D34C-95C5-1BDFDF7BC507}"/>
              </a:ext>
            </a:extLst>
          </p:cNvPr>
          <p:cNvGrpSpPr/>
          <p:nvPr/>
        </p:nvGrpSpPr>
        <p:grpSpPr>
          <a:xfrm>
            <a:off x="4919222" y="1350516"/>
            <a:ext cx="3224632" cy="3549262"/>
            <a:chOff x="4919222" y="1350516"/>
            <a:chExt cx="3224632" cy="35492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B423357-8898-D744-B38A-3E58EF081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19222" y="1350516"/>
              <a:ext cx="3224632" cy="179146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05E8C58-4FAA-7340-9F85-1C4F398D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17817" y="3580169"/>
              <a:ext cx="2039937" cy="1319609"/>
            </a:xfrm>
            <a:prstGeom prst="rect">
              <a:avLst/>
            </a:prstGeom>
          </p:spPr>
        </p:pic>
        <p:sp>
          <p:nvSpPr>
            <p:cNvPr id="36" name="Down Arrow 35">
              <a:extLst>
                <a:ext uri="{FF2B5EF4-FFF2-40B4-BE49-F238E27FC236}">
                  <a16:creationId xmlns:a16="http://schemas.microsoft.com/office/drawing/2014/main" id="{42F5CD85-4B12-1943-B622-4BF55D698C94}"/>
                </a:ext>
              </a:extLst>
            </p:cNvPr>
            <p:cNvSpPr/>
            <p:nvPr/>
          </p:nvSpPr>
          <p:spPr bwMode="auto">
            <a:xfrm rot="1614152" flipH="1">
              <a:off x="7167245" y="2925765"/>
              <a:ext cx="206682" cy="1208004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97" charset="0"/>
              </a:endParaRPr>
            </a:p>
          </p:txBody>
        </p:sp>
        <p:sp>
          <p:nvSpPr>
            <p:cNvPr id="47" name="Down Arrow 46">
              <a:extLst>
                <a:ext uri="{FF2B5EF4-FFF2-40B4-BE49-F238E27FC236}">
                  <a16:creationId xmlns:a16="http://schemas.microsoft.com/office/drawing/2014/main" id="{2F290396-77C7-5541-BB5E-53A852EB9D4F}"/>
                </a:ext>
              </a:extLst>
            </p:cNvPr>
            <p:cNvSpPr/>
            <p:nvPr/>
          </p:nvSpPr>
          <p:spPr bwMode="auto">
            <a:xfrm rot="19985848">
              <a:off x="5605781" y="2897944"/>
              <a:ext cx="223516" cy="1282315"/>
            </a:xfrm>
            <a:prstGeom prst="downArrow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97" charset="0"/>
              </a:endParaRPr>
            </a:p>
          </p:txBody>
        </p:sp>
        <p:sp>
          <p:nvSpPr>
            <p:cNvPr id="50" name="Down Arrow 49">
              <a:extLst>
                <a:ext uri="{FF2B5EF4-FFF2-40B4-BE49-F238E27FC236}">
                  <a16:creationId xmlns:a16="http://schemas.microsoft.com/office/drawing/2014/main" id="{91565523-36CD-B54A-97EA-24C8CE49C2BE}"/>
                </a:ext>
              </a:extLst>
            </p:cNvPr>
            <p:cNvSpPr/>
            <p:nvPr/>
          </p:nvSpPr>
          <p:spPr bwMode="auto">
            <a:xfrm flipH="1">
              <a:off x="6597349" y="3009353"/>
              <a:ext cx="203990" cy="914024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97" charset="0"/>
              </a:endParaRPr>
            </a:p>
          </p:txBody>
        </p:sp>
        <p:sp>
          <p:nvSpPr>
            <p:cNvPr id="54" name="TextBox 11">
              <a:extLst>
                <a:ext uri="{FF2B5EF4-FFF2-40B4-BE49-F238E27FC236}">
                  <a16:creationId xmlns:a16="http://schemas.microsoft.com/office/drawing/2014/main" id="{1347FBAE-670D-0A44-875A-6C817A31F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0894" y="3118177"/>
              <a:ext cx="1603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i="1">
                  <a:solidFill>
                    <a:schemeClr val="bg2"/>
                  </a:solidFill>
                  <a:latin typeface="Arial Black" charset="0"/>
                  <a:cs typeface="Arial Black" charset="0"/>
                </a:rPr>
                <a:t>soil responses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54865F-C0C4-EA43-BFD5-E3E360529F1A}"/>
              </a:ext>
            </a:extLst>
          </p:cNvPr>
          <p:cNvGrpSpPr/>
          <p:nvPr/>
        </p:nvGrpSpPr>
        <p:grpSpPr>
          <a:xfrm>
            <a:off x="4839769" y="3156171"/>
            <a:ext cx="362600" cy="307777"/>
            <a:chOff x="4737219" y="2880665"/>
            <a:chExt cx="362600" cy="307777"/>
          </a:xfrm>
        </p:grpSpPr>
        <p:sp>
          <p:nvSpPr>
            <p:cNvPr id="56" name="TextBox 11">
              <a:extLst>
                <a:ext uri="{FF2B5EF4-FFF2-40B4-BE49-F238E27FC236}">
                  <a16:creationId xmlns:a16="http://schemas.microsoft.com/office/drawing/2014/main" id="{79D347A1-DAE3-6146-8A13-7C400CDFB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219" y="2880665"/>
              <a:ext cx="362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chemeClr val="bg2"/>
                  </a:solidFill>
                  <a:latin typeface="Arial Black" charset="0"/>
                  <a:cs typeface="Arial Black" charset="0"/>
                </a:rPr>
                <a:t>...</a:t>
              </a: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2AF230D4-EE20-3A48-B371-0C330E854E24}"/>
                </a:ext>
              </a:extLst>
            </p:cNvPr>
            <p:cNvSpPr/>
            <p:nvPr/>
          </p:nvSpPr>
          <p:spPr bwMode="auto">
            <a:xfrm>
              <a:off x="4751562" y="2936364"/>
              <a:ext cx="338318" cy="117043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97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777E7C1-9154-4B45-B888-69BC5067E0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267" y="4038732"/>
            <a:ext cx="1162025" cy="871519"/>
          </a:xfrm>
          <a:prstGeom prst="rect">
            <a:avLst/>
          </a:prstGeom>
        </p:spPr>
      </p:pic>
      <p:sp>
        <p:nvSpPr>
          <p:cNvPr id="37" name="Right Arrow 36">
            <a:extLst>
              <a:ext uri="{FF2B5EF4-FFF2-40B4-BE49-F238E27FC236}">
                <a16:creationId xmlns:a16="http://schemas.microsoft.com/office/drawing/2014/main" id="{3F20827B-96C7-3849-A45D-C1F8FDC5C1CD}"/>
              </a:ext>
            </a:extLst>
          </p:cNvPr>
          <p:cNvSpPr/>
          <p:nvPr/>
        </p:nvSpPr>
        <p:spPr bwMode="auto">
          <a:xfrm rot="11377789">
            <a:off x="1289928" y="4685942"/>
            <a:ext cx="338318" cy="117043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F59D49-E31C-424E-B76D-9280FC661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1422400"/>
            <a:ext cx="5880100" cy="4013200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E79281F7-AA40-8643-A85F-75E0F12E6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9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Regional landscape (~million* ha) responses,</a:t>
            </a:r>
          </a:p>
          <a:p>
            <a:pPr algn="ctr"/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scenarios of ECB vs CERP under 3 climates</a:t>
            </a:r>
          </a:p>
          <a:p>
            <a:pPr algn="ctr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BFF18-9B91-7541-BE40-37786371AFCB}"/>
              </a:ext>
            </a:extLst>
          </p:cNvPr>
          <p:cNvSpPr txBox="1"/>
          <p:nvPr/>
        </p:nvSpPr>
        <p:spPr>
          <a:xfrm>
            <a:off x="5549774" y="6201624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atin typeface="Calibri" panose="020F0502020204030204" pitchFamily="34" charset="0"/>
                <a:cs typeface="Calibri" panose="020F0502020204030204" pitchFamily="34" charset="0"/>
              </a:rPr>
              <a:t>*975,650 ha: WCAs, ENP,  BCNP</a:t>
            </a:r>
          </a:p>
        </p:txBody>
      </p:sp>
    </p:spTree>
    <p:extLst>
      <p:ext uri="{BB962C8B-B14F-4D97-AF65-F5344CB8AC3E}">
        <p14:creationId xmlns:p14="http://schemas.microsoft.com/office/powerpoint/2010/main" val="3967656590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66376" y="570753"/>
            <a:ext cx="7439211" cy="63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Summary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7789" y="1194454"/>
            <a:ext cx="7784445" cy="460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0" lvl="1" indent="-285750">
              <a:spcBef>
                <a:spcPct val="20000"/>
              </a:spcBef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Relative to baseline, CERP had integrated ecological benefits under historical climate (not much “news”, other than metric itself)</a:t>
            </a:r>
          </a:p>
          <a:p>
            <a:pPr marL="0" lvl="1" indent="-285750">
              <a:spcBef>
                <a:spcPct val="20000"/>
              </a:spcBef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1800" b="1">
                <a:latin typeface="Arial" charset="0"/>
                <a:cs typeface="Arial" charset="0"/>
              </a:rPr>
              <a:t>... AND CERP practices had (apparently even higher relative) benefits under future climate (vs. historical) scenarios</a:t>
            </a: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-342900"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sz="1800" b="1" i="1">
                <a:solidFill>
                  <a:srgbClr val="FF3300"/>
                </a:solidFill>
                <a:latin typeface="Arial" charset="0"/>
                <a:cs typeface="Arial" charset="0"/>
              </a:rPr>
              <a:t>Integrated ecological dynamics may respond to significant reduction in interannual rainfall variability</a:t>
            </a:r>
          </a:p>
          <a:p>
            <a:pPr marL="0" lvl="1" indent="-342900"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Font typeface="Arial" charset="0"/>
              <a:buChar char="•"/>
              <a:defRPr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-342900"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Plans include discrimination of different GCMs to resolve more of the natural rainfall variability</a:t>
            </a:r>
          </a:p>
          <a:p>
            <a:pPr marL="0" lvl="1" indent="-342900">
              <a:spcBef>
                <a:spcPct val="20000"/>
              </a:spcBef>
              <a:spcAft>
                <a:spcPts val="900"/>
              </a:spcAft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... AND to impose associated future Sea Level Rise water and salinity levels in the coastal Everglades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40976" y="575235"/>
            <a:ext cx="5813612" cy="637988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ELM updating… 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8914" name="Picture 2" descr="GEM_conceptual_v2.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67" y="1136710"/>
            <a:ext cx="2225223" cy="184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512389" y="1198936"/>
            <a:ext cx="6183692" cy="26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0" lvl="1" indent="-285750">
              <a:spcBef>
                <a:spcPct val="20000"/>
              </a:spcBef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Assimilating multiple monitoring &amp; experimental results from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Florida Coastal Everglades LTER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 program</a:t>
            </a:r>
          </a:p>
          <a:p>
            <a:pPr marL="0" lvl="1" indent="-285750">
              <a:spcBef>
                <a:spcPct val="20000"/>
              </a:spcBef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1800" b="1">
                <a:latin typeface="Arial" charset="0"/>
                <a:cs typeface="Arial" charset="0"/>
              </a:rPr>
              <a:t>Extrapolating local-scale research 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across heterogeneous landscapes &amp; multiple decades (i.e., spatio-temporal integration)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81" y="2885065"/>
            <a:ext cx="1963962" cy="262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fcelogo300pp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82" y="736748"/>
            <a:ext cx="393597" cy="30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4020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92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Goldilocks soil accumulation rates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9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6019" y="853044"/>
            <a:ext cx="8211161" cy="1076435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Soil carbon sequestration/accumulation rate is excellent, truly </a:t>
            </a: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integrative</a:t>
            </a: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quantification of wetland functionality</a:t>
            </a:r>
          </a:p>
          <a:p>
            <a:pPr marL="457200" lvl="1" indent="0">
              <a:buFontTx/>
              <a:buNone/>
              <a:defRPr/>
            </a:pPr>
            <a:endParaRPr lang="en-US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457200" lvl="1" indent="0">
              <a:buFontTx/>
              <a:buNone/>
              <a:defRPr/>
            </a:pPr>
            <a:endParaRPr lang="en-US" b="1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67E9D-A4A3-A744-8C45-27EA5DE15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135" y="4410501"/>
            <a:ext cx="3067940" cy="1984611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3793643A-2D09-7B4D-8662-082819F1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38" y="3193403"/>
            <a:ext cx="2557669" cy="18158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0070C0"/>
                </a:solidFill>
                <a:latin typeface="Arial Black" charset="0"/>
                <a:cs typeface="Arial Black" charset="0"/>
              </a:rPr>
              <a:t>“Too cold” (low rate)</a:t>
            </a:r>
          </a:p>
          <a:p>
            <a:pPr algn="ctr"/>
            <a:endParaRPr lang="en-US">
              <a:latin typeface="Arial Black" charset="0"/>
              <a:cs typeface="Arial Black" charset="0"/>
            </a:endParaRPr>
          </a:p>
          <a:p>
            <a:r>
              <a:rPr lang="en-US">
                <a:latin typeface="Arial Black" charset="0"/>
                <a:cs typeface="Arial Black" charset="0"/>
              </a:rPr>
              <a:t>Too high, or too low, water depths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 Black" charset="0"/>
                <a:cs typeface="Arial Black" charset="0"/>
              </a:rPr>
              <a:t>reduced macrophyte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 Black" charset="0"/>
                <a:cs typeface="Arial Black" charset="0"/>
              </a:rPr>
              <a:t>increased soil loss under dry conditions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D983714-6B62-7C41-8F0C-0941DBB4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308" y="3193403"/>
            <a:ext cx="2658055" cy="18158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FF0000"/>
                </a:solidFill>
                <a:latin typeface="Arial Black" charset="0"/>
                <a:cs typeface="Arial Black" charset="0"/>
              </a:rPr>
              <a:t>“Too hot” (high rate)</a:t>
            </a:r>
          </a:p>
          <a:p>
            <a:pPr algn="ctr"/>
            <a:endParaRPr lang="en-US">
              <a:latin typeface="Arial Black" charset="0"/>
              <a:cs typeface="Arial Black" charset="0"/>
            </a:endParaRPr>
          </a:p>
          <a:p>
            <a:r>
              <a:rPr lang="en-US">
                <a:latin typeface="Arial Black" charset="0"/>
                <a:cs typeface="Arial Black" charset="0"/>
              </a:rPr>
              <a:t>Too high nutrient  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 Black" charset="0"/>
                <a:cs typeface="Arial Black" charset="0"/>
              </a:rPr>
              <a:t>excessive macrophyte production &amp; shading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 Black" charset="0"/>
                <a:cs typeface="Arial Black" charset="0"/>
              </a:rPr>
              <a:t>replaced plant-animal species</a:t>
            </a:r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3E80081F-5BE3-D94A-BAC2-E057949083E7}"/>
              </a:ext>
            </a:extLst>
          </p:cNvPr>
          <p:cNvSpPr/>
          <p:nvPr/>
        </p:nvSpPr>
        <p:spPr bwMode="auto">
          <a:xfrm flipV="1">
            <a:off x="1638322" y="5009285"/>
            <a:ext cx="1912659" cy="427290"/>
          </a:xfrm>
          <a:prstGeom prst="ben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C6A10743-5203-5C4C-ACBC-F04C379E2E85}"/>
              </a:ext>
            </a:extLst>
          </p:cNvPr>
          <p:cNvSpPr/>
          <p:nvPr/>
        </p:nvSpPr>
        <p:spPr bwMode="auto">
          <a:xfrm flipH="1" flipV="1">
            <a:off x="5285216" y="5009285"/>
            <a:ext cx="2123910" cy="427290"/>
          </a:xfrm>
          <a:prstGeom prst="ben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2B7DD0-271E-E14A-8046-A170D53882B6}"/>
              </a:ext>
            </a:extLst>
          </p:cNvPr>
          <p:cNvGrpSpPr/>
          <p:nvPr/>
        </p:nvGrpSpPr>
        <p:grpSpPr>
          <a:xfrm>
            <a:off x="3221688" y="1620614"/>
            <a:ext cx="2768837" cy="3341846"/>
            <a:chOff x="3375589" y="1620614"/>
            <a:chExt cx="2768837" cy="3341846"/>
          </a:xfrm>
        </p:grpSpPr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0B724D21-4899-8B40-8BC9-8DD9D26B5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5589" y="1620614"/>
              <a:ext cx="2768837" cy="2031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i="1">
                  <a:solidFill>
                    <a:schemeClr val="accent1"/>
                  </a:solidFill>
                  <a:latin typeface="Arial Black" charset="0"/>
                  <a:cs typeface="Arial Black" charset="0"/>
                </a:rPr>
                <a:t>“Just right” (optimal rate)</a:t>
              </a:r>
            </a:p>
            <a:p>
              <a:pPr algn="ctr"/>
              <a:endParaRPr lang="en-US">
                <a:latin typeface="Arial Black" charset="0"/>
                <a:cs typeface="Arial Black" charset="0"/>
              </a:endParaRPr>
            </a:p>
            <a:p>
              <a:pPr algn="ctr"/>
              <a:r>
                <a:rPr lang="en-US">
                  <a:latin typeface="Arial Black" charset="0"/>
                  <a:cs typeface="Arial Black" charset="0"/>
                </a:rPr>
                <a:t>Happy periphyton, macrophytes, soils (&amp; thus consumers)</a:t>
              </a:r>
            </a:p>
            <a:p>
              <a:pPr algn="ctr"/>
              <a:endParaRPr lang="en-US">
                <a:latin typeface="Arial Black" charset="0"/>
                <a:cs typeface="Arial Black" charset="0"/>
              </a:endParaRPr>
            </a:p>
            <a:p>
              <a:pPr algn="ctr"/>
              <a:r>
                <a:rPr lang="en-US">
                  <a:latin typeface="Arial Black" charset="0"/>
                  <a:cs typeface="Arial Black" charset="0"/>
                </a:rPr>
                <a:t>Definition of healthy freshwater wetland</a:t>
              </a:r>
            </a:p>
            <a:p>
              <a:pPr algn="ctr"/>
              <a:r>
                <a:rPr lang="en-US">
                  <a:latin typeface="Arial Black" charset="0"/>
                  <a:cs typeface="Arial Black" charset="0"/>
                </a:rPr>
                <a:t>10 – 80 gC m</a:t>
              </a:r>
              <a:r>
                <a:rPr lang="en-US" baseline="30000">
                  <a:latin typeface="Arial Black" charset="0"/>
                  <a:cs typeface="Arial Black" charset="0"/>
                </a:rPr>
                <a:t>-2</a:t>
              </a:r>
              <a:r>
                <a:rPr lang="en-US">
                  <a:latin typeface="Arial Black" charset="0"/>
                  <a:cs typeface="Arial Black" charset="0"/>
                </a:rPr>
                <a:t> y</a:t>
              </a:r>
              <a:r>
                <a:rPr lang="en-US" baseline="30000">
                  <a:latin typeface="Arial Black" charset="0"/>
                  <a:cs typeface="Arial Black" charset="0"/>
                </a:rPr>
                <a:t>-1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A1A384BD-0948-6041-8360-D8F146D1B97C}"/>
                </a:ext>
              </a:extLst>
            </p:cNvPr>
            <p:cNvSpPr/>
            <p:nvPr/>
          </p:nvSpPr>
          <p:spPr bwMode="auto">
            <a:xfrm rot="5400000">
              <a:off x="4140765" y="4192899"/>
              <a:ext cx="1310521" cy="228601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440718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ELM Design: 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Integrating ecological interactions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9458" name="Picture 2" descr="GEM_conceptual_v2.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747838"/>
            <a:ext cx="4524375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574675" y="2249488"/>
            <a:ext cx="403701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Ecosystem model,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integrating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 dynamic processes of hydrology, biogeochemistry, &amp; plant biology</a:t>
            </a: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Arrows denote flows of carbon, water, &amp; phosphorus, and information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feedbacks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 among modules</a:t>
            </a:r>
            <a:endParaRPr lang="en-US" altLang="ja-JP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endParaRPr lang="en-US" sz="20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73195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Helvetica" charset="0"/>
              </a:rPr>
              <a:t>ELM Design: </a:t>
            </a:r>
            <a:br>
              <a:rPr lang="en-US" sz="2400" b="1">
                <a:solidFill>
                  <a:srgbClr val="000000"/>
                </a:solidFill>
                <a:latin typeface="Helvetica" charset="0"/>
              </a:rPr>
            </a:br>
            <a:r>
              <a:rPr lang="en-US" sz="2400" b="1">
                <a:solidFill>
                  <a:schemeClr val="tx2"/>
                </a:solidFill>
                <a:latin typeface="Helvetica" charset="0"/>
              </a:rPr>
              <a:t>Pattern-process spatial interactions</a:t>
            </a: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9850"/>
            <a:ext cx="3683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4597400" y="1933575"/>
            <a:ext cx="43307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Landscape </a:t>
            </a:r>
            <a:r>
              <a:rPr lang="en-US" sz="1800" b="1" i="1">
                <a:solidFill>
                  <a:srgbClr val="FF0000"/>
                </a:solidFill>
                <a:latin typeface="Arial" charset="0"/>
                <a:cs typeface="Arial" charset="0"/>
              </a:rPr>
              <a:t>pattern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(of habitats) affects local ecosystem </a:t>
            </a:r>
            <a:r>
              <a:rPr lang="en-US" sz="1800" b="1" i="1">
                <a:solidFill>
                  <a:srgbClr val="FF0000"/>
                </a:solidFill>
                <a:latin typeface="Arial" charset="0"/>
                <a:cs typeface="Arial" charset="0"/>
              </a:rPr>
              <a:t>processes</a:t>
            </a: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800" b="1" i="1">
                <a:solidFill>
                  <a:srgbClr val="FF0000"/>
                </a:solidFill>
                <a:latin typeface="Arial" charset="0"/>
                <a:cs typeface="Arial" charset="0"/>
              </a:rPr>
              <a:t>Processes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affect landscape </a:t>
            </a:r>
            <a:r>
              <a:rPr lang="en-US" sz="1800" b="1" i="1">
                <a:solidFill>
                  <a:srgbClr val="FF0000"/>
                </a:solidFill>
                <a:latin typeface="Arial" charset="0"/>
                <a:cs typeface="Arial" charset="0"/>
              </a:rPr>
              <a:t>pattern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(via habitat succession)</a:t>
            </a: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endParaRPr lang="en-US" altLang="ja-JP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Canals/rivers represented by exact vectors, with dynamic </a:t>
            </a:r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canal/river-marsh</a:t>
            </a: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 interactions; managed flows at point water </a:t>
            </a:r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control</a:t>
            </a: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structures</a:t>
            </a: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endParaRPr lang="en-US" altLang="ja-JP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Integrated </a:t>
            </a:r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surface-ground water</a:t>
            </a: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 exchanges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sz="20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8" name="Picture 4">
            <a:extLst>
              <a:ext uri="{FF2B5EF4-FFF2-40B4-BE49-F238E27FC236}">
                <a16:creationId xmlns:a16="http://schemas.microsoft.com/office/drawing/2014/main" id="{2B1E34B5-E13F-2F40-AB76-BE6DDA33E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55600"/>
            <a:ext cx="5378450" cy="61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9" name="Text Box 5">
            <a:extLst>
              <a:ext uri="{FF2B5EF4-FFF2-40B4-BE49-F238E27FC236}">
                <a16:creationId xmlns:a16="http://schemas.microsoft.com/office/drawing/2014/main" id="{ABFC8806-0E15-0941-A77C-6096D2455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351" y="1328229"/>
            <a:ext cx="2350357" cy="64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Currently not considering </a:t>
            </a:r>
          </a:p>
          <a:p>
            <a:r>
              <a:rPr lang="en-US" altLang="en-US" sz="12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horizontal carbon transport &amp;</a:t>
            </a:r>
          </a:p>
          <a:p>
            <a:r>
              <a:rPr lang="en-US" altLang="en-US" sz="12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sedimentation/resuspension</a:t>
            </a:r>
          </a:p>
        </p:txBody>
      </p:sp>
      <p:sp>
        <p:nvSpPr>
          <p:cNvPr id="282630" name="Line 6">
            <a:extLst>
              <a:ext uri="{FF2B5EF4-FFF2-40B4-BE49-F238E27FC236}">
                <a16:creationId xmlns:a16="http://schemas.microsoft.com/office/drawing/2014/main" id="{14B46169-D11D-2446-BC4C-A2D9829E7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4465" y="1989674"/>
            <a:ext cx="1632316" cy="565518"/>
          </a:xfrm>
          <a:prstGeom prst="line">
            <a:avLst/>
          </a:prstGeom>
          <a:noFill/>
          <a:ln w="57150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602E3A-DFD7-284D-88B2-D09C278FE9A2}"/>
              </a:ext>
            </a:extLst>
          </p:cNvPr>
          <p:cNvSpPr txBox="1"/>
          <p:nvPr/>
        </p:nvSpPr>
        <p:spPr>
          <a:xfrm>
            <a:off x="1717706" y="2760291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+mj-lt"/>
              </a:rPr>
              <a:t>Slough</a:t>
            </a:r>
            <a:r>
              <a:rPr lang="en-US" b="1">
                <a:latin typeface="+mj-lt"/>
              </a:rPr>
              <a:t> habitat depths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1BF31-7473-284A-9C58-59B2E8442615}"/>
              </a:ext>
            </a:extLst>
          </p:cNvPr>
          <p:cNvSpPr txBox="1"/>
          <p:nvPr/>
        </p:nvSpPr>
        <p:spPr>
          <a:xfrm>
            <a:off x="5647346" y="2717560"/>
            <a:ext cx="1951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+mj-lt"/>
              </a:rPr>
              <a:t>Ridge</a:t>
            </a:r>
            <a:r>
              <a:rPr lang="en-US" b="1">
                <a:latin typeface="+mj-lt"/>
              </a:rPr>
              <a:t> habitat depths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15181-9DBB-B94C-AE84-337367156F1A}"/>
              </a:ext>
            </a:extLst>
          </p:cNvPr>
          <p:cNvSpPr txBox="1"/>
          <p:nvPr/>
        </p:nvSpPr>
        <p:spPr>
          <a:xfrm rot="18853779">
            <a:off x="355082" y="1323564"/>
            <a:ext cx="2876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rgbClr val="FF0000"/>
                </a:solidFill>
                <a:latin typeface="+mj-lt"/>
              </a:rPr>
              <a:t>Past-results:</a:t>
            </a:r>
          </a:p>
          <a:p>
            <a:pPr algn="ctr"/>
            <a:r>
              <a:rPr lang="en-US" b="1" i="1">
                <a:latin typeface="+mj-lt"/>
              </a:rPr>
              <a:t>ELM captures these</a:t>
            </a:r>
          </a:p>
          <a:p>
            <a:pPr algn="ctr"/>
            <a:r>
              <a:rPr lang="en-US" b="1" i="1">
                <a:latin typeface="+mj-lt"/>
              </a:rPr>
              <a:t>ridge-slough soil accumulation </a:t>
            </a:r>
          </a:p>
          <a:p>
            <a:pPr algn="ctr"/>
            <a:r>
              <a:rPr lang="en-US" b="1" i="1">
                <a:latin typeface="+mj-lt"/>
              </a:rPr>
              <a:t>dynamics at century scales</a:t>
            </a:r>
          </a:p>
        </p:txBody>
      </p:sp>
    </p:spTree>
    <p:extLst>
      <p:ext uri="{BB962C8B-B14F-4D97-AF65-F5344CB8AC3E}">
        <p14:creationId xmlns:p14="http://schemas.microsoft.com/office/powerpoint/2010/main" val="2666175103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685800" y="217488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Helvetica" charset="0"/>
              </a:rPr>
              <a:t>ELM skill, refinement</a:t>
            </a:r>
            <a:endParaRPr lang="en-US" sz="2000" b="1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6678613" y="2995613"/>
            <a:ext cx="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766763" y="1119188"/>
            <a:ext cx="7818437" cy="536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342900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Peer reviews</a:t>
            </a:r>
            <a:r>
              <a:rPr lang="en-US" sz="1800" b="1">
                <a:latin typeface="Arial" charset="0"/>
              </a:rPr>
              <a:t> over past 20+ years</a:t>
            </a:r>
          </a:p>
          <a:p>
            <a:pPr marL="800100" lvl="1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Research journals: (Ecol Model; Restor Ecol; Crit Rev Env Sci Tec; Sust Water Qual Ecol; …)  </a:t>
            </a:r>
          </a:p>
          <a:p>
            <a:pPr marL="800100" lvl="1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CERP-application review panels: (Mitsch et al. Independent Panel; CERP Interagency Modeling Center Panel; USACE certification)</a:t>
            </a:r>
          </a:p>
          <a:p>
            <a:pPr marL="285750" indent="-28575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Updating-refining to new ELM v3.2</a:t>
            </a:r>
            <a:r>
              <a:rPr lang="en-US" sz="1800" b="1">
                <a:latin typeface="Arial" charset="0"/>
              </a:rPr>
              <a:t> (...still a work in progress) </a:t>
            </a:r>
          </a:p>
          <a:p>
            <a:pPr marL="800100" lvl="1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Extended Period-Of-Simulation (was thru 2000, now thru 2016)</a:t>
            </a:r>
            <a:r>
              <a:rPr lang="en-US" altLang="ja-JP" sz="1800">
                <a:latin typeface="Arial" charset="0"/>
              </a:rPr>
              <a:t> </a:t>
            </a:r>
          </a:p>
          <a:p>
            <a:pPr marL="800100" lvl="1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Assimilating multiple new/refined data sources (esp. coastal glades)</a:t>
            </a:r>
          </a:p>
          <a:p>
            <a:pPr marL="1257300" lvl="2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Maps: Habitats, soils, coastal river/creek topology, …</a:t>
            </a:r>
            <a:endParaRPr lang="en-US" altLang="ja-JP" sz="1600">
              <a:latin typeface="Arial" charset="0"/>
            </a:endParaRPr>
          </a:p>
          <a:p>
            <a:pPr marL="1257300" lvl="2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FCE/other monitoring (e.g., salinity, TP, depth, …)</a:t>
            </a:r>
            <a:r>
              <a:rPr lang="en-US" altLang="ja-JP" sz="1600">
                <a:latin typeface="Arial" charset="0"/>
              </a:rPr>
              <a:t> </a:t>
            </a:r>
          </a:p>
          <a:p>
            <a:pPr marL="1257300" lvl="2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FCE/other research (e.g., soil processes, macrophytes, diatoms/periphyton, net ecosystem production, …)</a:t>
            </a:r>
            <a:r>
              <a:rPr lang="en-US" altLang="ja-JP" sz="1600">
                <a:latin typeface="Arial" charset="0"/>
              </a:rPr>
              <a:t>  </a:t>
            </a:r>
          </a:p>
          <a:p>
            <a:pPr marL="342900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altLang="ja-JP" sz="1800" b="1">
                <a:solidFill>
                  <a:srgbClr val="FF0000"/>
                </a:solidFill>
                <a:latin typeface="Arial" charset="0"/>
              </a:rPr>
              <a:t>Skill assessment</a:t>
            </a:r>
            <a:r>
              <a:rPr lang="en-US" altLang="ja-JP" sz="1800" b="1">
                <a:latin typeface="Arial" charset="0"/>
              </a:rPr>
              <a:t> updates - run ELM-standard stats</a:t>
            </a:r>
            <a:endParaRPr lang="en-US" altLang="ja-JP" sz="1800" b="1">
              <a:solidFill>
                <a:srgbClr val="FF0000"/>
              </a:solidFill>
              <a:latin typeface="Arial" charset="0"/>
            </a:endParaRPr>
          </a:p>
          <a:p>
            <a:pPr marL="800100" lvl="1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altLang="ja-JP" sz="1600" b="1">
                <a:latin typeface="Arial" charset="0"/>
              </a:rPr>
              <a:t>Have improved model skill in coastal/tidal regions, ongoing …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92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application: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9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6019" y="807779"/>
            <a:ext cx="8211161" cy="5632179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1800" b="1">
                <a:latin typeface="Arial" charset="0"/>
                <a:ea typeface="ＭＳ Ｐゴシック" charset="0"/>
                <a:cs typeface="Arial" charset="0"/>
              </a:rPr>
              <a:t>Compare landscape responses among 36-yr scenarios of</a:t>
            </a:r>
            <a:r>
              <a:rPr lang="en-US" sz="18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future climate </a:t>
            </a:r>
            <a:r>
              <a:rPr lang="en-US" sz="1800" b="1">
                <a:latin typeface="Arial" charset="0"/>
                <a:ea typeface="ＭＳ Ｐゴシック" charset="0"/>
                <a:cs typeface="Arial" charset="0"/>
              </a:rPr>
              <a:t>and </a:t>
            </a:r>
            <a:r>
              <a:rPr lang="en-US" sz="18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future management </a:t>
            </a:r>
            <a:r>
              <a: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combinations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1" i="1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3 Climate scenarios (drive SFWMM &amp; ELM hydrology)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Hist</a:t>
            </a: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 is historical climate, a replication of 1965-2000 daily rain and pET 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RCP4.5</a:t>
            </a: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 is future climate, </a:t>
            </a:r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R</a:t>
            </a: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epresentative </a:t>
            </a:r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oncentration </a:t>
            </a:r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athway </a:t>
            </a:r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4.5</a:t>
            </a: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, daily rain &amp; pET from downscaled ensemble means of 27 GCMs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RCP8.5</a:t>
            </a: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, similarly, is future climate, but higher global CO</a:t>
            </a:r>
            <a:r>
              <a:rPr lang="en-US" sz="1600" b="1" baseline="-2500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 concentrations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1" i="1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2 Water management scenarios (daily water control structure flows from SFWMM output, distributed via ELM fine-scale hydrology)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ECB </a:t>
            </a:r>
            <a:r>
              <a:rPr lang="en-US" sz="16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is Existing Conditions B</a:t>
            </a: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ase, using current infrastructure and water management practices (applied to 36 yr future)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CERP0 </a:t>
            </a: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is Comprehensive Everglades Restoration Plan, the full implementation of future infrastructure and water management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1" i="1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ELM hydro-ecological Performance Measures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Soil carbon accumulation </a:t>
            </a: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rate over 36 year period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b="1">
                <a:latin typeface="Arial" charset="0"/>
                <a:ea typeface="ＭＳ Ｐゴシック" charset="0"/>
                <a:cs typeface="Arial" charset="0"/>
              </a:rPr>
              <a:t>Other ELM metrics (flow/depth, TP, periphyton/diatoms, veg succession, etc) not presented here</a:t>
            </a:r>
            <a:endParaRPr lang="en-US" sz="1600" b="1">
              <a:solidFill>
                <a:schemeClr val="bg2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476250" y="279400"/>
            <a:ext cx="819960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Future climate: downscaled </a:t>
            </a:r>
            <a:r>
              <a:rPr lang="en-US" sz="2400" b="1">
                <a:latin typeface="Arial" charset="0"/>
                <a:cs typeface="Arial" charset="0"/>
              </a:rPr>
              <a:t>ensemble means of 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27 General Circulation Models (GCMs).  </a:t>
            </a:r>
            <a:r>
              <a:rPr lang="en-US" sz="1600" b="1" i="1">
                <a:solidFill>
                  <a:srgbClr val="000000"/>
                </a:solidFill>
                <a:latin typeface="Arial" charset="0"/>
                <a:cs typeface="Arial" charset="0"/>
              </a:rPr>
              <a:t>See works of R. Paudel, J. Infanti </a:t>
            </a:r>
            <a:endParaRPr lang="en-US" sz="1600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14CAD-EDA3-6C4B-9640-D8BEFD006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4" y="1535333"/>
            <a:ext cx="6353578" cy="493336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EA2A015-BD44-E442-B1BB-865807E7A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743" y="2130414"/>
            <a:ext cx="1733430" cy="14909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9pPr>
          </a:lstStyle>
          <a:p>
            <a:pPr algn="l"/>
            <a:r>
              <a: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Rain – 36 yr:</a:t>
            </a:r>
          </a:p>
          <a:p>
            <a:pPr algn="l"/>
            <a:endParaRPr lang="en-US" sz="1600" i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l"/>
            <a:r>
              <a:rPr lang="en-US" sz="1600" i="1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RCP8.5</a:t>
            </a:r>
            <a:r>
              <a: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(&amp;4.5) less variable than observed </a:t>
            </a:r>
            <a:r>
              <a:rPr lang="en-US" sz="1600" i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historical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3C36E-EFC5-D947-9496-E4042389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742" y="4455646"/>
            <a:ext cx="1733430" cy="14909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9pPr>
          </a:lstStyle>
          <a:p>
            <a:pPr algn="l"/>
            <a:r>
              <a: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ET – 36 yr:</a:t>
            </a:r>
          </a:p>
          <a:p>
            <a:pPr algn="l"/>
            <a:endParaRPr lang="en-US" sz="1600" i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l"/>
            <a:r>
              <a:rPr lang="en-US" sz="1600" i="1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RCP8.5</a:t>
            </a:r>
            <a:r>
              <a: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(&amp;4.5) greater than observed </a:t>
            </a:r>
            <a:r>
              <a:rPr lang="en-US" sz="1600" i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historical</a:t>
            </a:r>
          </a:p>
        </p:txBody>
      </p:sp>
    </p:spTree>
    <p:extLst>
      <p:ext uri="{BB962C8B-B14F-4D97-AF65-F5344CB8AC3E}">
        <p14:creationId xmlns:p14="http://schemas.microsoft.com/office/powerpoint/2010/main" val="2819220407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07407" y="22225"/>
            <a:ext cx="8176298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Soil carbon accumulation rates – 36 yr, 2016-2051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A9F259-19D9-EE42-A521-4AF680884676}"/>
              </a:ext>
            </a:extLst>
          </p:cNvPr>
          <p:cNvGrpSpPr/>
          <p:nvPr/>
        </p:nvGrpSpPr>
        <p:grpSpPr>
          <a:xfrm>
            <a:off x="627531" y="671960"/>
            <a:ext cx="4384120" cy="5652331"/>
            <a:chOff x="627531" y="746910"/>
            <a:chExt cx="4384120" cy="5652331"/>
          </a:xfrm>
        </p:grpSpPr>
        <p:grpSp>
          <p:nvGrpSpPr>
            <p:cNvPr id="4" name="Group 3"/>
            <p:cNvGrpSpPr/>
            <p:nvPr/>
          </p:nvGrpSpPr>
          <p:grpSpPr>
            <a:xfrm>
              <a:off x="2026293" y="6037068"/>
              <a:ext cx="2985358" cy="362173"/>
              <a:chOff x="2718987" y="-6331883"/>
              <a:chExt cx="2985358" cy="362173"/>
            </a:xfrm>
          </p:grpSpPr>
          <p:sp>
            <p:nvSpPr>
              <p:cNvPr id="6" name="Rectangle 2"/>
              <p:cNvSpPr txBox="1">
                <a:spLocks noChangeArrowheads="1"/>
              </p:cNvSpPr>
              <p:nvPr/>
            </p:nvSpPr>
            <p:spPr bwMode="auto">
              <a:xfrm>
                <a:off x="2718987" y="-6326542"/>
                <a:ext cx="631703" cy="3568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29" tIns="45714" rIns="91429" bIns="45714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+mj-lt"/>
                    <a:ea typeface="ＭＳ Ｐゴシック" pitchFamily="-97" charset="-128"/>
                    <a:cs typeface="ＭＳ Ｐゴシック" pitchFamily="-97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9pPr>
              </a:lstStyle>
              <a:p>
                <a:pPr algn="l"/>
                <a:r>
                  <a:rPr lang="en-US"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ECB</a:t>
                </a:r>
              </a:p>
            </p:txBody>
          </p:sp>
          <p:sp>
            <p:nvSpPr>
              <p:cNvPr id="8" name="Rectangle 2"/>
              <p:cNvSpPr txBox="1">
                <a:spLocks noChangeArrowheads="1"/>
              </p:cNvSpPr>
              <p:nvPr/>
            </p:nvSpPr>
            <p:spPr bwMode="auto">
              <a:xfrm>
                <a:off x="3286805" y="-6308128"/>
                <a:ext cx="1609183" cy="303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29" tIns="45714" rIns="91429" bIns="45714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+mj-lt"/>
                    <a:ea typeface="ＭＳ Ｐゴシック" pitchFamily="-97" charset="-128"/>
                    <a:cs typeface="ＭＳ Ｐゴシック" pitchFamily="-97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9pPr>
              </a:lstStyle>
              <a:p>
                <a:r>
                  <a:rPr lang="en-US" sz="1600" i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Difference</a:t>
                </a:r>
              </a:p>
            </p:txBody>
          </p:sp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4795249" y="-6331883"/>
                <a:ext cx="909096" cy="362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29" tIns="45714" rIns="91429" bIns="45714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+mj-lt"/>
                    <a:ea typeface="ＭＳ Ｐゴシック" pitchFamily="-97" charset="-128"/>
                    <a:cs typeface="ＭＳ Ｐゴシック" pitchFamily="-97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9pPr>
              </a:lstStyle>
              <a:p>
                <a:pPr algn="l"/>
                <a:r>
                  <a:rPr lang="en-US"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CERP</a:t>
                </a:r>
                <a:endParaRPr lang="en-US" sz="16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69F30B-62D4-F849-B719-D9DF2A265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3067" y="746910"/>
              <a:ext cx="3086100" cy="1714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92C2D9-C6CE-DB42-B833-BFEE2A493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3067" y="2518560"/>
              <a:ext cx="3086100" cy="1714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AB229-FD3C-C84D-B6ED-D1A583A86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3067" y="4290210"/>
              <a:ext cx="3086100" cy="1714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4600C0C3-9755-0540-BE09-8649220D0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32" y="1317101"/>
              <a:ext cx="1267039" cy="5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r>
                <a:rPr lang="en-US" sz="16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Historical</a:t>
              </a:r>
            </a:p>
            <a:p>
              <a:r>
                <a:rPr lang="en-US" sz="16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Climate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DD59A67-DB0D-9E43-BF9E-5084C7777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31" y="2987617"/>
              <a:ext cx="1267039" cy="5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r>
                <a:rPr lang="en-US" sz="16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RCP 4.5</a:t>
              </a:r>
            </a:p>
            <a:p>
              <a:r>
                <a:rPr lang="en-US" sz="16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Climate</a:t>
              </a: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ECF544BF-832C-3D46-9143-BDCF599DC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098" y="4834348"/>
              <a:ext cx="1267039" cy="5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r>
                <a:rPr lang="en-US" sz="16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RCP 8.5</a:t>
              </a:r>
            </a:p>
            <a:p>
              <a:r>
                <a:rPr lang="en-US" sz="16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Climate</a:t>
              </a:r>
            </a:p>
          </p:txBody>
        </p:sp>
      </p:grpSp>
      <p:sp>
        <p:nvSpPr>
          <p:cNvPr id="20" name="Up-Down Arrow 19">
            <a:extLst>
              <a:ext uri="{FF2B5EF4-FFF2-40B4-BE49-F238E27FC236}">
                <a16:creationId xmlns:a16="http://schemas.microsoft.com/office/drawing/2014/main" id="{3C5A83B6-BEC6-EE46-A1E7-239DDC0C90D6}"/>
              </a:ext>
            </a:extLst>
          </p:cNvPr>
          <p:cNvSpPr/>
          <p:nvPr/>
        </p:nvSpPr>
        <p:spPr bwMode="auto">
          <a:xfrm>
            <a:off x="5163671" y="2084890"/>
            <a:ext cx="179294" cy="2581840"/>
          </a:xfrm>
          <a:prstGeom prst="up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26" name="Up-Down Arrow 25">
            <a:extLst>
              <a:ext uri="{FF2B5EF4-FFF2-40B4-BE49-F238E27FC236}">
                <a16:creationId xmlns:a16="http://schemas.microsoft.com/office/drawing/2014/main" id="{B50A1B66-C736-C44B-B15E-E141A8A7CC29}"/>
              </a:ext>
            </a:extLst>
          </p:cNvPr>
          <p:cNvSpPr/>
          <p:nvPr/>
        </p:nvSpPr>
        <p:spPr bwMode="auto">
          <a:xfrm rot="5400000">
            <a:off x="3335683" y="5034879"/>
            <a:ext cx="179294" cy="2581840"/>
          </a:xfrm>
          <a:prstGeom prst="up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FB1A74C4-63DC-EF4F-97DE-5BFF976D5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38" y="5871638"/>
            <a:ext cx="3086100" cy="558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9pPr>
          </a:lstStyle>
          <a:p>
            <a:r>
              <a: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CERP tends to increase rates, varying spatially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A131BC-8637-7447-A0FF-C396EE619564}"/>
              </a:ext>
            </a:extLst>
          </p:cNvPr>
          <p:cNvCxnSpPr/>
          <p:nvPr/>
        </p:nvCxnSpPr>
        <p:spPr bwMode="auto">
          <a:xfrm flipH="1">
            <a:off x="4919637" y="6138688"/>
            <a:ext cx="3610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2">
            <a:extLst>
              <a:ext uri="{FF2B5EF4-FFF2-40B4-BE49-F238E27FC236}">
                <a16:creationId xmlns:a16="http://schemas.microsoft.com/office/drawing/2014/main" id="{747AA4ED-2DD1-0540-8897-BF3BD4414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721" y="2809201"/>
            <a:ext cx="3086100" cy="1298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9pPr>
          </a:lstStyle>
          <a:p>
            <a:pPr algn="l"/>
            <a:r>
              <a: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Spatially, rates </a:t>
            </a:r>
          </a:p>
          <a:p>
            <a:pPr algn="l"/>
            <a:r>
              <a: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differ subtly </a:t>
            </a:r>
          </a:p>
          <a:p>
            <a:pPr algn="l"/>
            <a:r>
              <a: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among climate </a:t>
            </a:r>
          </a:p>
          <a:p>
            <a:pPr algn="l"/>
            <a:r>
              <a: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scenarios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B2A360C-4E43-D047-A81F-6F712E5F1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675" y="763984"/>
            <a:ext cx="3086100" cy="12985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9pPr>
          </a:lstStyle>
          <a:p>
            <a:r>
              <a:rPr lang="en-US" sz="1800" i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Major point:</a:t>
            </a:r>
          </a:p>
          <a:p>
            <a:r>
              <a:rPr lang="en-US" sz="1800" i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Visualize general similarities in patterns</a:t>
            </a:r>
          </a:p>
          <a:p>
            <a:r>
              <a:rPr lang="en-US"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(showing all rates, not just Goldilocks)</a:t>
            </a:r>
          </a:p>
        </p:txBody>
      </p:sp>
    </p:spTree>
    <p:extLst>
      <p:ext uri="{BB962C8B-B14F-4D97-AF65-F5344CB8AC3E}">
        <p14:creationId xmlns:p14="http://schemas.microsoft.com/office/powerpoint/2010/main" val="186689296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Chimera:Applications:Microsoft Office 98:Templates:Blank Presentation</Template>
  <TotalTime>17508</TotalTime>
  <Words>849</Words>
  <Application>Microsoft Macintosh PowerPoint</Application>
  <PresentationFormat>On-screen Show (4:3)</PresentationFormat>
  <Paragraphs>134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Helvetica</vt:lpstr>
      <vt:lpstr>Times</vt:lpstr>
      <vt:lpstr>Wingdings</vt:lpstr>
      <vt:lpstr>Blank Presentation</vt:lpstr>
      <vt:lpstr>PowerPoint Presentation</vt:lpstr>
      <vt:lpstr>Goldilocks soil accumulation rates</vt:lpstr>
      <vt:lpstr>ELM Design:  Integrating ecological interactions</vt:lpstr>
      <vt:lpstr>PowerPoint Presentation</vt:lpstr>
      <vt:lpstr>PowerPoint Presentation</vt:lpstr>
      <vt:lpstr>PowerPoint Presentation</vt:lpstr>
      <vt:lpstr>This application:</vt:lpstr>
      <vt:lpstr>PowerPoint Presentation</vt:lpstr>
      <vt:lpstr>Soil carbon accumulation rates – 36 yr, 2016-2051</vt:lpstr>
      <vt:lpstr>PowerPoint Presentation</vt:lpstr>
      <vt:lpstr>PowerPoint Presentation</vt:lpstr>
      <vt:lpstr>ELM updating…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Integrated assessment of hydrology, biogeochemistry, and biology</dc:title>
  <dc:creator>Carl Fitz</dc:creator>
  <cp:lastModifiedBy>Carlton Fitz</cp:lastModifiedBy>
  <cp:revision>834</cp:revision>
  <cp:lastPrinted>2003-08-27T11:48:19Z</cp:lastPrinted>
  <dcterms:created xsi:type="dcterms:W3CDTF">2010-06-06T17:21:55Z</dcterms:created>
  <dcterms:modified xsi:type="dcterms:W3CDTF">2021-04-20T14:28:49Z</dcterms:modified>
</cp:coreProperties>
</file>