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623" r:id="rId3"/>
    <p:sldId id="553" r:id="rId4"/>
    <p:sldId id="605" r:id="rId5"/>
    <p:sldId id="612" r:id="rId6"/>
    <p:sldId id="630" r:id="rId7"/>
    <p:sldId id="624" r:id="rId8"/>
    <p:sldId id="619" r:id="rId9"/>
    <p:sldId id="610" r:id="rId10"/>
    <p:sldId id="625" r:id="rId11"/>
    <p:sldId id="626" r:id="rId12"/>
    <p:sldId id="629" r:id="rId13"/>
    <p:sldId id="627" r:id="rId14"/>
    <p:sldId id="614" r:id="rId15"/>
    <p:sldId id="628" r:id="rId16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906"/>
    <a:srgbClr val="FF0C09"/>
    <a:srgbClr val="FF0C1B"/>
    <a:srgbClr val="07AD21"/>
    <a:srgbClr val="CCE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99" autoAdjust="0"/>
  </p:normalViewPr>
  <p:slideViewPr>
    <p:cSldViewPr snapToGrid="0">
      <p:cViewPr>
        <p:scale>
          <a:sx n="156" d="100"/>
          <a:sy n="156" d="100"/>
        </p:scale>
        <p:origin x="-1000" y="-80"/>
      </p:cViewPr>
      <p:guideLst>
        <p:guide orient="horz" pos="2136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-2144" y="-112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2B56FB29-96F7-EE49-A4ED-A3D8AF0AB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39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7FA386B0-7949-EF40-9FD3-75F2743B3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3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30368F7-770E-0943-81C9-07867C509265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6B10405-9515-864B-872D-369BE460161D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6B10405-9515-864B-872D-369BE460161D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6B10405-9515-864B-872D-369BE460161D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3E3F597-BFF1-DD48-95E0-E8516A65E354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3E3F597-BFF1-DD48-95E0-E8516A65E354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6CC8A45-C76B-FB48-94D5-81EF9F5E7274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AED0E2F-FF05-744B-AC99-06652ECFC62B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37EEAC7-1170-F348-AAA0-B8374F6277F5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AD8C96C-CF10-B04D-9C6D-CBDCADA3ADE7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AD8C96C-CF10-B04D-9C6D-CBDCADA3ADE7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6B10405-9515-864B-872D-369BE460161D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6B10405-9515-864B-872D-369BE460161D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28688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6B10405-9515-864B-872D-369BE460161D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63CB5-39D1-D745-96C8-2D1ABCD3C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76845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C4C7E-9B1F-4446-BEEA-E873ECDA6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85582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A802D-362C-BD4E-BEB9-45CE8656B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0760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DAD8A-5D6F-9D4D-B3F7-73A589DF2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43754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1B3BF-BBD0-2543-9432-8AC48FE25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92263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0CF71-F2B4-AA47-A256-5C564627C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21333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43FBC-9568-6E46-894C-5B8D9F4F9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61022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3D7B3-3E92-8E41-A33D-9F2F1BDFF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95224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793A5-A070-5442-899F-A76FC839F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56742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F513-6DBB-2144-8F6D-13AA990F3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84375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10CA7-8DA5-E94C-A798-7DC80B0DA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76955"/>
      </p:ext>
    </p:extLst>
  </p:cSld>
  <p:clrMapOvr>
    <a:masterClrMapping/>
  </p:clrMapOvr>
  <p:transition xmlns:p14="http://schemas.microsoft.com/office/powerpoint/2010/main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3100" y="62357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890F606A-FC67-C844-AF1C-8EC441A68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0" y="6489700"/>
            <a:ext cx="9144000" cy="368300"/>
          </a:xfrm>
          <a:prstGeom prst="rect">
            <a:avLst/>
          </a:prstGeom>
          <a:gradFill rotWithShape="0">
            <a:gsLst>
              <a:gs pos="0">
                <a:srgbClr val="DBFDE8"/>
              </a:gs>
              <a:gs pos="100000">
                <a:srgbClr val="91A89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584200" y="6521450"/>
            <a:ext cx="3602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b="1" smtClean="0">
                <a:latin typeface="Arial" charset="0"/>
              </a:rPr>
              <a:t>Ecological Landscape Modeling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29200" y="5181600"/>
            <a:ext cx="323056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Text Box 16"/>
          <p:cNvSpPr txBox="1">
            <a:spLocks noChangeArrowheads="1"/>
          </p:cNvSpPr>
          <p:nvPr userDrawn="1"/>
        </p:nvSpPr>
        <p:spPr bwMode="auto">
          <a:xfrm>
            <a:off x="5359400" y="6515100"/>
            <a:ext cx="3105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600" b="1" smtClean="0">
                <a:latin typeface="Arial" charset="0"/>
              </a:rPr>
              <a:t>http://www.ecolandmod.com</a:t>
            </a:r>
          </a:p>
        </p:txBody>
      </p:sp>
      <p:pic>
        <p:nvPicPr>
          <p:cNvPr id="1033" name="Picture 3" descr="EcoLandModLogo_noBorder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7025" y="6496050"/>
            <a:ext cx="9747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pitchFamily="-97" charset="-128"/>
          <a:cs typeface="ＭＳ Ｐゴシック" pitchFamily="-9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-97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-97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-97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§"/>
        <a:defRPr>
          <a:solidFill>
            <a:schemeClr val="tx1"/>
          </a:solidFill>
          <a:latin typeface="+mn-lt"/>
          <a:ea typeface="ＭＳ Ｐゴシック" pitchFamily="-9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9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9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9.png"/><Relationship Id="rId5" Type="http://schemas.openxmlformats.org/officeDocument/2006/relationships/image" Target="../media/image2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86"/>
          <p:cNvSpPr>
            <a:spLocks noChangeArrowheads="1"/>
          </p:cNvSpPr>
          <p:nvPr/>
        </p:nvSpPr>
        <p:spPr bwMode="auto">
          <a:xfrm>
            <a:off x="-3916363" y="2692400"/>
            <a:ext cx="20447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/>
          <a:p>
            <a:pPr algn="ctr"/>
            <a:endParaRPr lang="en-US" sz="18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5362" name="TextBox 11"/>
          <p:cNvSpPr txBox="1">
            <a:spLocks noChangeArrowheads="1"/>
          </p:cNvSpPr>
          <p:nvPr/>
        </p:nvSpPr>
        <p:spPr bwMode="auto">
          <a:xfrm>
            <a:off x="5493220" y="2352961"/>
            <a:ext cx="244217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i="1">
                <a:solidFill>
                  <a:srgbClr val="FF0000"/>
                </a:solidFill>
                <a:latin typeface="Arial Black" charset="0"/>
                <a:cs typeface="Arial Black" charset="0"/>
              </a:rPr>
              <a:t>GEER 2019</a:t>
            </a:r>
          </a:p>
          <a:p>
            <a:pPr algn="ctr"/>
            <a:endParaRPr lang="en-US">
              <a:latin typeface="Arial Black" charset="0"/>
              <a:cs typeface="Arial Black" charset="0"/>
            </a:endParaRPr>
          </a:p>
          <a:p>
            <a:pPr algn="ctr"/>
            <a:r>
              <a:rPr lang="en-US">
                <a:latin typeface="Arial Black" charset="0"/>
                <a:cs typeface="Arial Black" charset="0"/>
              </a:rPr>
              <a:t>Carl Fitz</a:t>
            </a:r>
            <a:r>
              <a:rPr lang="en-US" baseline="30000">
                <a:latin typeface="Arial Black" charset="0"/>
                <a:cs typeface="Arial Black" charset="0"/>
              </a:rPr>
              <a:t>1,2,3</a:t>
            </a:r>
            <a:r>
              <a:rPr lang="en-US">
                <a:latin typeface="Arial Black" charset="0"/>
                <a:cs typeface="Arial Black" charset="0"/>
              </a:rPr>
              <a:t> </a:t>
            </a:r>
          </a:p>
          <a:p>
            <a:pPr algn="ctr"/>
            <a:r>
              <a:rPr lang="en-US">
                <a:latin typeface="Arial Black" charset="0"/>
                <a:cs typeface="Arial Black" charset="0"/>
              </a:rPr>
              <a:t>Mark Rains</a:t>
            </a:r>
            <a:r>
              <a:rPr lang="en-US" baseline="30000">
                <a:latin typeface="Arial Black" charset="0"/>
                <a:cs typeface="Arial Black" charset="0"/>
              </a:rPr>
              <a:t>2</a:t>
            </a:r>
            <a:r>
              <a:rPr lang="en-US">
                <a:latin typeface="Arial Black" charset="0"/>
                <a:cs typeface="Arial Black" charset="0"/>
              </a:rPr>
              <a:t> </a:t>
            </a:r>
          </a:p>
          <a:p>
            <a:pPr algn="ctr"/>
            <a:r>
              <a:rPr lang="en-US">
                <a:latin typeface="Arial Black" charset="0"/>
                <a:cs typeface="Arial Black" charset="0"/>
              </a:rPr>
              <a:t>Hilary Flower</a:t>
            </a:r>
            <a:r>
              <a:rPr lang="en-US" baseline="30000">
                <a:latin typeface="Arial Black" charset="0"/>
                <a:cs typeface="Arial Black" charset="0"/>
              </a:rPr>
              <a:t>2,4</a:t>
            </a:r>
            <a:endParaRPr lang="en-US">
              <a:latin typeface="Arial Black" charset="0"/>
              <a:cs typeface="Arial Black" charset="0"/>
            </a:endParaRPr>
          </a:p>
          <a:p>
            <a:pPr algn="ctr"/>
            <a:r>
              <a:rPr lang="en-US">
                <a:latin typeface="Arial Black" charset="0"/>
                <a:cs typeface="Arial Black" charset="0"/>
              </a:rPr>
              <a:t>Evelyn Gaiser</a:t>
            </a:r>
            <a:r>
              <a:rPr lang="en-US" baseline="30000">
                <a:latin typeface="Arial Black" charset="0"/>
                <a:cs typeface="Arial Black" charset="0"/>
              </a:rPr>
              <a:t>3</a:t>
            </a:r>
            <a:endParaRPr lang="en-US">
              <a:latin typeface="Arial Black" charset="0"/>
              <a:cs typeface="Arial Black" charset="0"/>
            </a:endParaRPr>
          </a:p>
          <a:p>
            <a:pPr algn="ctr"/>
            <a:endParaRPr lang="en-US">
              <a:latin typeface="Arial Black" charset="0"/>
              <a:cs typeface="Arial Black" charset="0"/>
            </a:endParaRPr>
          </a:p>
          <a:p>
            <a:pPr algn="ctr"/>
            <a:r>
              <a:rPr lang="en-US" baseline="30000">
                <a:latin typeface="Arial Black" charset="0"/>
                <a:cs typeface="Arial Black" charset="0"/>
              </a:rPr>
              <a:t>1</a:t>
            </a:r>
            <a:r>
              <a:rPr lang="en-US" sz="1200">
                <a:latin typeface="Arial Black" charset="0"/>
                <a:cs typeface="Arial Black" charset="0"/>
              </a:rPr>
              <a:t>EcoLandMod, Inc.</a:t>
            </a:r>
          </a:p>
          <a:p>
            <a:pPr algn="ctr"/>
            <a:r>
              <a:rPr lang="en-US" baseline="30000">
                <a:latin typeface="Arial Black" charset="0"/>
                <a:cs typeface="Arial Black" charset="0"/>
              </a:rPr>
              <a:t>2</a:t>
            </a:r>
            <a:r>
              <a:rPr lang="en-US" sz="1200">
                <a:latin typeface="Arial Black" charset="0"/>
                <a:cs typeface="Arial Black" charset="0"/>
              </a:rPr>
              <a:t>Univ. South Florida</a:t>
            </a:r>
          </a:p>
          <a:p>
            <a:pPr algn="ctr"/>
            <a:r>
              <a:rPr lang="en-US" sz="1200" baseline="30000">
                <a:latin typeface="Arial Black" charset="0"/>
                <a:cs typeface="Arial Black" charset="0"/>
              </a:rPr>
              <a:t>3</a:t>
            </a:r>
            <a:r>
              <a:rPr lang="en-US" sz="1200">
                <a:latin typeface="Arial Black" charset="0"/>
                <a:cs typeface="Arial Black" charset="0"/>
              </a:rPr>
              <a:t>Florida International Univ.</a:t>
            </a:r>
          </a:p>
          <a:p>
            <a:pPr algn="ctr"/>
            <a:r>
              <a:rPr lang="en-US" sz="1200" baseline="30000">
                <a:latin typeface="Arial Black" charset="0"/>
                <a:cs typeface="Arial Black" charset="0"/>
              </a:rPr>
              <a:t>4</a:t>
            </a:r>
            <a:r>
              <a:rPr lang="en-US" sz="1200">
                <a:latin typeface="Arial Black" charset="0"/>
                <a:cs typeface="Arial Black" charset="0"/>
              </a:rPr>
              <a:t>Eckerd College</a:t>
            </a:r>
          </a:p>
        </p:txBody>
      </p:sp>
      <p:sp>
        <p:nvSpPr>
          <p:cNvPr id="15363" name="TextBox 11"/>
          <p:cNvSpPr txBox="1">
            <a:spLocks noChangeArrowheads="1"/>
          </p:cNvSpPr>
          <p:nvPr/>
        </p:nvSpPr>
        <p:spPr bwMode="auto">
          <a:xfrm>
            <a:off x="194515" y="407800"/>
            <a:ext cx="87471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latin typeface="Arial Black" charset="0"/>
                <a:cs typeface="Arial Black" charset="0"/>
              </a:rPr>
              <a:t>Tortoise or Hare?  Landscape Hydro-Ecological Interactions</a:t>
            </a:r>
          </a:p>
          <a:p>
            <a:pPr algn="ctr"/>
            <a:r>
              <a:rPr lang="en-US" sz="2000">
                <a:latin typeface="Arial Black" charset="0"/>
                <a:cs typeface="Arial Black" charset="0"/>
              </a:rPr>
              <a:t>From Presses (Sea Level Rise) and Pulses (Freshwater flows)</a:t>
            </a:r>
          </a:p>
          <a:p>
            <a:pPr algn="ctr"/>
            <a:r>
              <a:rPr lang="en-US" sz="2000">
                <a:latin typeface="Arial Black" charset="0"/>
                <a:cs typeface="Arial Black" charset="0"/>
              </a:rPr>
              <a:t>In the Coastal Everglades</a:t>
            </a:r>
          </a:p>
        </p:txBody>
      </p:sp>
      <p:sp>
        <p:nvSpPr>
          <p:cNvPr id="15365" name="TextBox 11"/>
          <p:cNvSpPr txBox="1">
            <a:spLocks noChangeArrowheads="1"/>
          </p:cNvSpPr>
          <p:nvPr/>
        </p:nvSpPr>
        <p:spPr bwMode="auto">
          <a:xfrm>
            <a:off x="1058863" y="5094288"/>
            <a:ext cx="20399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  <a:latin typeface="Arial Black" charset="0"/>
                <a:cs typeface="Arial Black" charset="0"/>
              </a:rPr>
              <a:t>Some of the FCE &amp;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Arial Black" charset="0"/>
                <a:cs typeface="Arial Black" charset="0"/>
              </a:rPr>
              <a:t>related models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59453" y="4652967"/>
            <a:ext cx="3855090" cy="1653909"/>
            <a:chOff x="4816532" y="4417512"/>
            <a:chExt cx="3855090" cy="1653909"/>
          </a:xfrm>
        </p:grpSpPr>
        <p:pic>
          <p:nvPicPr>
            <p:cNvPr id="15364" name="Picture 12" descr="fcelogo300ppi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532" y="4816938"/>
              <a:ext cx="1068387" cy="83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Picture 3" descr="usf-v-green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5213" y="4417512"/>
              <a:ext cx="1063625" cy="746125"/>
            </a:xfrm>
            <a:prstGeom prst="rect">
              <a:avLst/>
            </a:prstGeom>
            <a:noFill/>
            <a:ln w="1905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6040420" y="4480436"/>
              <a:ext cx="1357330" cy="1533700"/>
              <a:chOff x="6040420" y="4401962"/>
              <a:chExt cx="1357330" cy="1533700"/>
            </a:xfrm>
          </p:grpSpPr>
          <p:pic>
            <p:nvPicPr>
              <p:cNvPr id="15369" name="Picture 2" descr="EcoLandModLogo_border.jpg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0420" y="5411729"/>
                <a:ext cx="1313830" cy="50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71" name="Rectangle 7"/>
              <p:cNvSpPr>
                <a:spLocks noChangeArrowheads="1"/>
              </p:cNvSpPr>
              <p:nvPr/>
            </p:nvSpPr>
            <p:spPr bwMode="auto">
              <a:xfrm>
                <a:off x="6046777" y="4401962"/>
                <a:ext cx="1350973" cy="1533700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" name="Picture 1" descr="Ephyra_race01.PNG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93028" y="4443175"/>
                <a:ext cx="1260163" cy="945123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7591314" y="5217862"/>
              <a:ext cx="1080308" cy="853559"/>
              <a:chOff x="7591314" y="5217862"/>
              <a:chExt cx="1080308" cy="853559"/>
            </a:xfrm>
          </p:grpSpPr>
          <p:pic>
            <p:nvPicPr>
              <p:cNvPr id="4" name="Picture 3" descr="FIULogo_V_CMYK.jpg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94024" y="5258091"/>
                <a:ext cx="1077598" cy="806043"/>
              </a:xfrm>
              <a:prstGeom prst="rect">
                <a:avLst/>
              </a:prstGeom>
            </p:spPr>
          </p:pic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7591314" y="5217862"/>
                <a:ext cx="1077338" cy="853559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85432" y="1957004"/>
            <a:ext cx="3966730" cy="3629278"/>
            <a:chOff x="385432" y="1957004"/>
            <a:chExt cx="3966730" cy="3629278"/>
          </a:xfrm>
        </p:grpSpPr>
        <p:grpSp>
          <p:nvGrpSpPr>
            <p:cNvPr id="17" name="Group 16"/>
            <p:cNvGrpSpPr/>
            <p:nvPr/>
          </p:nvGrpSpPr>
          <p:grpSpPr>
            <a:xfrm>
              <a:off x="385432" y="1957004"/>
              <a:ext cx="3859709" cy="3509774"/>
              <a:chOff x="385432" y="1957004"/>
              <a:chExt cx="3859709" cy="3509774"/>
            </a:xfrm>
          </p:grpSpPr>
          <p:pic>
            <p:nvPicPr>
              <p:cNvPr id="8" name="Picture 7" descr="ENPsalin_1.jpg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4930" y="2606417"/>
                <a:ext cx="3300211" cy="2860361"/>
              </a:xfrm>
              <a:prstGeom prst="rect">
                <a:avLst/>
              </a:prstGeom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385432" y="1957004"/>
                <a:ext cx="3524381" cy="3453038"/>
                <a:chOff x="385432" y="1957004"/>
                <a:chExt cx="3524381" cy="3453038"/>
              </a:xfrm>
            </p:grpSpPr>
            <p:pic>
              <p:nvPicPr>
                <p:cNvPr id="11" name="Picture 10" descr="Tortoise_backTransparent.png"/>
                <p:cNvPicPr>
                  <a:picLocks noChangeAspect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00000">
                  <a:off x="385432" y="4375282"/>
                  <a:ext cx="1490993" cy="777702"/>
                </a:xfrm>
                <a:prstGeom prst="rect">
                  <a:avLst/>
                </a:prstGeom>
              </p:spPr>
            </p:pic>
            <p:pic>
              <p:nvPicPr>
                <p:cNvPr id="12" name="Picture 11" descr="Hare_transparent.png"/>
                <p:cNvPicPr>
                  <a:picLocks noChangeAspect="1"/>
                </p:cNvPicPr>
                <p:nvPr/>
              </p:nvPicPr>
              <p:blipFill>
                <a:blip r:embed="rId1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00000" flipH="1">
                  <a:off x="2197487" y="1957004"/>
                  <a:ext cx="1712326" cy="1177224"/>
                </a:xfrm>
                <a:prstGeom prst="rect">
                  <a:avLst/>
                </a:prstGeom>
              </p:spPr>
            </p:pic>
            <p:sp>
              <p:nvSpPr>
                <p:cNvPr id="9" name="Right Arrow 8"/>
                <p:cNvSpPr/>
                <p:nvPr/>
              </p:nvSpPr>
              <p:spPr bwMode="auto">
                <a:xfrm rot="18775827">
                  <a:off x="1241682" y="4761558"/>
                  <a:ext cx="733346" cy="563621"/>
                </a:xfrm>
                <a:prstGeom prst="rightArrow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97" charset="0"/>
                  </a:endParaRPr>
                </a:p>
              </p:txBody>
            </p:sp>
            <p:sp>
              <p:nvSpPr>
                <p:cNvPr id="10" name="Left Arrow 9"/>
                <p:cNvSpPr/>
                <p:nvPr/>
              </p:nvSpPr>
              <p:spPr bwMode="auto">
                <a:xfrm rot="18872738">
                  <a:off x="2825339" y="3039280"/>
                  <a:ext cx="1005992" cy="121286"/>
                </a:xfrm>
                <a:prstGeom prst="leftArrow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97" charset="0"/>
                  </a:endParaRPr>
                </a:p>
              </p:txBody>
            </p:sp>
            <p:sp>
              <p:nvSpPr>
                <p:cNvPr id="24" name="Left Arrow 23"/>
                <p:cNvSpPr/>
                <p:nvPr/>
              </p:nvSpPr>
              <p:spPr bwMode="auto">
                <a:xfrm rot="18872738">
                  <a:off x="2913528" y="3127469"/>
                  <a:ext cx="1005992" cy="121286"/>
                </a:xfrm>
                <a:prstGeom prst="leftArrow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97" charset="0"/>
                  </a:endParaRPr>
                </a:p>
              </p:txBody>
            </p:sp>
          </p:grpSp>
        </p:grpSp>
        <p:sp>
          <p:nvSpPr>
            <p:cNvPr id="13" name="Rectangle 12"/>
            <p:cNvSpPr/>
            <p:nvPr/>
          </p:nvSpPr>
          <p:spPr bwMode="auto">
            <a:xfrm>
              <a:off x="606449" y="1976246"/>
              <a:ext cx="3745713" cy="361003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97" charset="0"/>
              </a:endParaRPr>
            </a:p>
          </p:txBody>
        </p:sp>
      </p:grpSp>
      <p:pic>
        <p:nvPicPr>
          <p:cNvPr id="3" name="Picture 2" descr="TortoiseHare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803" y="1633788"/>
            <a:ext cx="1247930" cy="649239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</p:cSld>
  <p:clrMapOvr>
    <a:masterClrMapping/>
  </p:clrMapOvr>
  <p:transition xmlns:p14="http://schemas.microsoft.com/office/powerpoint/2010/main">
    <p:zoom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RP0_SLR_2xflow-CERP0_std.FlocP_OMrep.20001004_thresh200_50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90377"/>
            <a:ext cx="9144000" cy="28302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CERP0_SLR-CERP0_std.FlocP_OMrep.20001004_thresh200_50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" y="744068"/>
            <a:ext cx="9144000" cy="28302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52294" y="22225"/>
            <a:ext cx="9024471" cy="9144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Floc P concentration – end of wet season, last year of sim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877" y="3603629"/>
            <a:ext cx="8231113" cy="324407"/>
            <a:chOff x="23877" y="884335"/>
            <a:chExt cx="8231113" cy="324407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23877" y="884335"/>
              <a:ext cx="909930" cy="303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29" tIns="45714" rIns="91429" bIns="45714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+mj-lt"/>
                  <a:ea typeface="ＭＳ Ｐゴシック" pitchFamily="-97" charset="-128"/>
                  <a:cs typeface="ＭＳ Ｐゴシック" pitchFamily="-97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9pPr>
            </a:lstStyle>
            <a:p>
              <a:pPr algn="l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CERP0</a:t>
              </a:r>
            </a:p>
          </p:txBody>
        </p:sp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3914570" y="905250"/>
              <a:ext cx="1609183" cy="303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29" tIns="45714" rIns="91429" bIns="45714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+mj-lt"/>
                  <a:ea typeface="ＭＳ Ｐゴシック" pitchFamily="-97" charset="-128"/>
                  <a:cs typeface="ＭＳ Ｐゴシック" pitchFamily="-97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9pPr>
            </a:lstStyle>
            <a:p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Diff: right - left</a:t>
              </a:r>
            </a:p>
          </p:txBody>
        </p:sp>
        <p:sp>
          <p:nvSpPr>
            <p:cNvPr id="10" name="Rectangle 2"/>
            <p:cNvSpPr txBox="1">
              <a:spLocks noChangeArrowheads="1"/>
            </p:cNvSpPr>
            <p:nvPr/>
          </p:nvSpPr>
          <p:spPr bwMode="auto">
            <a:xfrm>
              <a:off x="6110908" y="897778"/>
              <a:ext cx="2144082" cy="303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29" tIns="45714" rIns="91429" bIns="45714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+mj-lt"/>
                  <a:ea typeface="ＭＳ Ｐゴシック" pitchFamily="-97" charset="-128"/>
                  <a:cs typeface="ＭＳ Ｐゴシック" pitchFamily="-97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9pPr>
            </a:lstStyle>
            <a:p>
              <a:pPr algn="l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CERP0_SLR_</a:t>
              </a:r>
              <a:r>
                <a:rPr lang="en-US" sz="16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rPr>
                <a:t>2xflow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920" y="743881"/>
            <a:ext cx="7705195" cy="304990"/>
            <a:chOff x="19391" y="3642471"/>
            <a:chExt cx="7705195" cy="304990"/>
          </a:xfrm>
        </p:grpSpPr>
        <p:sp>
          <p:nvSpPr>
            <p:cNvPr id="7" name="Rectangle 2"/>
            <p:cNvSpPr txBox="1">
              <a:spLocks noChangeArrowheads="1"/>
            </p:cNvSpPr>
            <p:nvPr/>
          </p:nvSpPr>
          <p:spPr bwMode="auto">
            <a:xfrm>
              <a:off x="6115403" y="3643967"/>
              <a:ext cx="1609183" cy="303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29" tIns="45714" rIns="91429" bIns="45714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+mj-lt"/>
                  <a:ea typeface="ＭＳ Ｐゴシック" pitchFamily="-97" charset="-128"/>
                  <a:cs typeface="ＭＳ Ｐゴシック" pitchFamily="-97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9pPr>
            </a:lstStyle>
            <a:p>
              <a:pPr algn="l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CERP0_SLR</a:t>
              </a:r>
            </a:p>
          </p:txBody>
        </p:sp>
        <p:sp>
          <p:nvSpPr>
            <p:cNvPr id="9" name="Rectangle 2"/>
            <p:cNvSpPr txBox="1">
              <a:spLocks noChangeArrowheads="1"/>
            </p:cNvSpPr>
            <p:nvPr/>
          </p:nvSpPr>
          <p:spPr bwMode="auto">
            <a:xfrm>
              <a:off x="19391" y="3643969"/>
              <a:ext cx="909930" cy="303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29" tIns="45714" rIns="91429" bIns="45714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+mj-lt"/>
                  <a:ea typeface="ＭＳ Ｐゴシック" pitchFamily="-97" charset="-128"/>
                  <a:cs typeface="ＭＳ Ｐゴシック" pitchFamily="-97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9pPr>
            </a:lstStyle>
            <a:p>
              <a:pPr algn="l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CERP0</a:t>
              </a:r>
            </a:p>
          </p:txBody>
        </p:sp>
        <p:sp>
          <p:nvSpPr>
            <p:cNvPr id="11" name="Rectangle 2"/>
            <p:cNvSpPr txBox="1">
              <a:spLocks noChangeArrowheads="1"/>
            </p:cNvSpPr>
            <p:nvPr/>
          </p:nvSpPr>
          <p:spPr bwMode="auto">
            <a:xfrm>
              <a:off x="3895142" y="3642471"/>
              <a:ext cx="1609183" cy="303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29" tIns="45714" rIns="91429" bIns="45714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+mj-lt"/>
                  <a:ea typeface="ＭＳ Ｐゴシック" pitchFamily="-97" charset="-128"/>
                  <a:cs typeface="ＭＳ Ｐゴシック" pitchFamily="-97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9pPr>
            </a:lstStyle>
            <a:p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Diff: right - left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5608935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ERP0_SLR-CERP0_std.19650101.20001223.P_SUM_CELL_thresh50_10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4069"/>
            <a:ext cx="9144000" cy="28302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 descr="CERP0_SLR_2xflow-CERP0_std.19650101.20001223.P_SUM_CELL_thresh50_10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82886"/>
            <a:ext cx="9144000" cy="28302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70857" y="22225"/>
            <a:ext cx="7912847" cy="9144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 accumulation – Period of Simulation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876" y="3588687"/>
            <a:ext cx="8246056" cy="324406"/>
            <a:chOff x="46289" y="861922"/>
            <a:chExt cx="8246056" cy="324406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46289" y="861922"/>
              <a:ext cx="1059359" cy="303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29" tIns="45714" rIns="91429" bIns="45714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+mj-lt"/>
                  <a:ea typeface="ＭＳ Ｐゴシック" pitchFamily="-97" charset="-128"/>
                  <a:cs typeface="ＭＳ Ｐゴシック" pitchFamily="-97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9pPr>
            </a:lstStyle>
            <a:p>
              <a:pPr algn="l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CERP0</a:t>
              </a:r>
            </a:p>
          </p:txBody>
        </p:sp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3914570" y="875366"/>
              <a:ext cx="1609183" cy="303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29" tIns="45714" rIns="91429" bIns="45714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+mj-lt"/>
                  <a:ea typeface="ＭＳ Ｐゴシック" pitchFamily="-97" charset="-128"/>
                  <a:cs typeface="ＭＳ Ｐゴシック" pitchFamily="-97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9pPr>
            </a:lstStyle>
            <a:p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Diff: right - left</a:t>
              </a:r>
            </a:p>
          </p:txBody>
        </p:sp>
        <p:sp>
          <p:nvSpPr>
            <p:cNvPr id="10" name="Rectangle 2"/>
            <p:cNvSpPr txBox="1">
              <a:spLocks noChangeArrowheads="1"/>
            </p:cNvSpPr>
            <p:nvPr/>
          </p:nvSpPr>
          <p:spPr bwMode="auto">
            <a:xfrm>
              <a:off x="6148263" y="882836"/>
              <a:ext cx="2144082" cy="303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29" tIns="45714" rIns="91429" bIns="45714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+mj-lt"/>
                  <a:ea typeface="ＭＳ Ｐゴシック" pitchFamily="-97" charset="-128"/>
                  <a:cs typeface="ＭＳ Ｐゴシック" pitchFamily="-97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9pPr>
            </a:lstStyle>
            <a:p>
              <a:pPr algn="l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CERP0_SLR_</a:t>
              </a:r>
              <a:r>
                <a:rPr lang="en-US" sz="16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rPr>
                <a:t>2xflow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391" y="751352"/>
            <a:ext cx="7705195" cy="304990"/>
            <a:chOff x="19391" y="3642471"/>
            <a:chExt cx="7705195" cy="304990"/>
          </a:xfrm>
        </p:grpSpPr>
        <p:sp>
          <p:nvSpPr>
            <p:cNvPr id="7" name="Rectangle 2"/>
            <p:cNvSpPr txBox="1">
              <a:spLocks noChangeArrowheads="1"/>
            </p:cNvSpPr>
            <p:nvPr/>
          </p:nvSpPr>
          <p:spPr bwMode="auto">
            <a:xfrm>
              <a:off x="6115403" y="3643967"/>
              <a:ext cx="1609183" cy="303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29" tIns="45714" rIns="91429" bIns="45714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+mj-lt"/>
                  <a:ea typeface="ＭＳ Ｐゴシック" pitchFamily="-97" charset="-128"/>
                  <a:cs typeface="ＭＳ Ｐゴシック" pitchFamily="-97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9pPr>
            </a:lstStyle>
            <a:p>
              <a:pPr algn="l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CERP0_SLR</a:t>
              </a:r>
            </a:p>
          </p:txBody>
        </p:sp>
        <p:sp>
          <p:nvSpPr>
            <p:cNvPr id="9" name="Rectangle 2"/>
            <p:cNvSpPr txBox="1">
              <a:spLocks noChangeArrowheads="1"/>
            </p:cNvSpPr>
            <p:nvPr/>
          </p:nvSpPr>
          <p:spPr bwMode="auto">
            <a:xfrm>
              <a:off x="19391" y="3643969"/>
              <a:ext cx="1063844" cy="303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29" tIns="45714" rIns="91429" bIns="45714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+mj-lt"/>
                  <a:ea typeface="ＭＳ Ｐゴシック" pitchFamily="-97" charset="-128"/>
                  <a:cs typeface="ＭＳ Ｐゴシック" pitchFamily="-97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9pPr>
            </a:lstStyle>
            <a:p>
              <a:pPr algn="l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CERP0</a:t>
              </a:r>
            </a:p>
          </p:txBody>
        </p:sp>
        <p:sp>
          <p:nvSpPr>
            <p:cNvPr id="11" name="Rectangle 2"/>
            <p:cNvSpPr txBox="1">
              <a:spLocks noChangeArrowheads="1"/>
            </p:cNvSpPr>
            <p:nvPr/>
          </p:nvSpPr>
          <p:spPr bwMode="auto">
            <a:xfrm>
              <a:off x="3895142" y="3642471"/>
              <a:ext cx="1609183" cy="303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29" tIns="45714" rIns="91429" bIns="45714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+mj-lt"/>
                  <a:ea typeface="ＭＳ Ｐゴシック" pitchFamily="-97" charset="-128"/>
                  <a:cs typeface="ＭＳ Ｐゴシック" pitchFamily="-97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9pPr>
            </a:lstStyle>
            <a:p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Diff: right - left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89296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RP0_SLR-CERP0_std.19650101.20001223.SED_ELEV_thresh0.25_2.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9014"/>
            <a:ext cx="9144000" cy="28302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CERP0_SLR_2xflow-CERP0_std.19650101.20001223.SED_ELEV_thresh0.25_2.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5303"/>
            <a:ext cx="9144000" cy="28302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70857" y="22225"/>
            <a:ext cx="7912847" cy="9144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Peat accretion – Period of Simulation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876" y="3603629"/>
            <a:ext cx="8246056" cy="324406"/>
            <a:chOff x="46289" y="861922"/>
            <a:chExt cx="8246056" cy="324406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46289" y="861922"/>
              <a:ext cx="1059359" cy="303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29" tIns="45714" rIns="91429" bIns="45714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+mj-lt"/>
                  <a:ea typeface="ＭＳ Ｐゴシック" pitchFamily="-97" charset="-128"/>
                  <a:cs typeface="ＭＳ Ｐゴシック" pitchFamily="-97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9pPr>
            </a:lstStyle>
            <a:p>
              <a:pPr algn="l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CERP0</a:t>
              </a:r>
            </a:p>
          </p:txBody>
        </p:sp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3914570" y="875366"/>
              <a:ext cx="1609183" cy="303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29" tIns="45714" rIns="91429" bIns="45714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+mj-lt"/>
                  <a:ea typeface="ＭＳ Ｐゴシック" pitchFamily="-97" charset="-128"/>
                  <a:cs typeface="ＭＳ Ｐゴシック" pitchFamily="-97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9pPr>
            </a:lstStyle>
            <a:p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Diff: right - left</a:t>
              </a:r>
            </a:p>
          </p:txBody>
        </p:sp>
        <p:sp>
          <p:nvSpPr>
            <p:cNvPr id="10" name="Rectangle 2"/>
            <p:cNvSpPr txBox="1">
              <a:spLocks noChangeArrowheads="1"/>
            </p:cNvSpPr>
            <p:nvPr/>
          </p:nvSpPr>
          <p:spPr bwMode="auto">
            <a:xfrm>
              <a:off x="6148263" y="882836"/>
              <a:ext cx="2144082" cy="303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29" tIns="45714" rIns="91429" bIns="45714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+mj-lt"/>
                  <a:ea typeface="ＭＳ Ｐゴシック" pitchFamily="-97" charset="-128"/>
                  <a:cs typeface="ＭＳ Ｐゴシック" pitchFamily="-97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9pPr>
            </a:lstStyle>
            <a:p>
              <a:pPr algn="l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CERP0_SLR_</a:t>
              </a:r>
              <a:r>
                <a:rPr lang="en-US" sz="16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rPr>
                <a:t>2xflow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391" y="766294"/>
            <a:ext cx="7705195" cy="304990"/>
            <a:chOff x="19391" y="3642471"/>
            <a:chExt cx="7705195" cy="304990"/>
          </a:xfrm>
        </p:grpSpPr>
        <p:sp>
          <p:nvSpPr>
            <p:cNvPr id="7" name="Rectangle 2"/>
            <p:cNvSpPr txBox="1">
              <a:spLocks noChangeArrowheads="1"/>
            </p:cNvSpPr>
            <p:nvPr/>
          </p:nvSpPr>
          <p:spPr bwMode="auto">
            <a:xfrm>
              <a:off x="6115403" y="3643967"/>
              <a:ext cx="1609183" cy="303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29" tIns="45714" rIns="91429" bIns="45714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+mj-lt"/>
                  <a:ea typeface="ＭＳ Ｐゴシック" pitchFamily="-97" charset="-128"/>
                  <a:cs typeface="ＭＳ Ｐゴシック" pitchFamily="-97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9pPr>
            </a:lstStyle>
            <a:p>
              <a:pPr algn="l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CERP0_SLR</a:t>
              </a:r>
            </a:p>
          </p:txBody>
        </p:sp>
        <p:sp>
          <p:nvSpPr>
            <p:cNvPr id="9" name="Rectangle 2"/>
            <p:cNvSpPr txBox="1">
              <a:spLocks noChangeArrowheads="1"/>
            </p:cNvSpPr>
            <p:nvPr/>
          </p:nvSpPr>
          <p:spPr bwMode="auto">
            <a:xfrm>
              <a:off x="19391" y="3643969"/>
              <a:ext cx="1063844" cy="303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29" tIns="45714" rIns="91429" bIns="45714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+mj-lt"/>
                  <a:ea typeface="ＭＳ Ｐゴシック" pitchFamily="-97" charset="-128"/>
                  <a:cs typeface="ＭＳ Ｐゴシック" pitchFamily="-97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9pPr>
            </a:lstStyle>
            <a:p>
              <a:pPr algn="l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CERP0</a:t>
              </a:r>
            </a:p>
          </p:txBody>
        </p:sp>
        <p:sp>
          <p:nvSpPr>
            <p:cNvPr id="11" name="Rectangle 2"/>
            <p:cNvSpPr txBox="1">
              <a:spLocks noChangeArrowheads="1"/>
            </p:cNvSpPr>
            <p:nvPr/>
          </p:nvSpPr>
          <p:spPr bwMode="auto">
            <a:xfrm>
              <a:off x="3895142" y="3642471"/>
              <a:ext cx="1609183" cy="303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29" tIns="45714" rIns="91429" bIns="45714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+mj-lt"/>
                  <a:ea typeface="ＭＳ Ｐゴシック" pitchFamily="-97" charset="-128"/>
                  <a:cs typeface="ＭＳ Ｐゴシック" pitchFamily="-97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  <a:ea typeface="ＭＳ Ｐゴシック" pitchFamily="-97" charset="-128"/>
                  <a:cs typeface="ＭＳ Ｐゴシック" pitchFamily="-97" charset="-128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Helvetica" pitchFamily="-97" charset="0"/>
                </a:defRPr>
              </a:lvl9pPr>
            </a:lstStyle>
            <a:p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Diff: right - left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2385212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7235" y="22225"/>
            <a:ext cx="9002059" cy="9144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Habitat succession, end of wet season, last year of sim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2" name="Picture 11" descr="CERP0_4frame_GE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326" y="709706"/>
            <a:ext cx="7181103" cy="574488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6" name="Straight Connector 15"/>
          <p:cNvCxnSpPr/>
          <p:nvPr/>
        </p:nvCxnSpPr>
        <p:spPr bwMode="auto">
          <a:xfrm flipH="1">
            <a:off x="1591213" y="5758648"/>
            <a:ext cx="6386749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1590332" y="2889404"/>
            <a:ext cx="6386749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941589" y="2766186"/>
            <a:ext cx="905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latin typeface="Arial"/>
                <a:cs typeface="Arial"/>
              </a:rPr>
              <a:t>reference</a:t>
            </a:r>
          </a:p>
          <a:p>
            <a:r>
              <a:rPr lang="en-US" sz="1000" b="1">
                <a:latin typeface="Arial"/>
                <a:cs typeface="Arial"/>
              </a:rPr>
              <a:t>line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39186" y="2765314"/>
            <a:ext cx="905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latin typeface="Arial"/>
                <a:cs typeface="Arial"/>
              </a:rPr>
              <a:t>reference</a:t>
            </a:r>
          </a:p>
          <a:p>
            <a:r>
              <a:rPr lang="en-US" sz="1000" b="1">
                <a:latin typeface="Arial"/>
                <a:cs typeface="Arial"/>
              </a:rPr>
              <a:t>line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0709" y="5633686"/>
            <a:ext cx="905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latin typeface="Arial"/>
                <a:cs typeface="Arial"/>
              </a:rPr>
              <a:t>reference</a:t>
            </a:r>
          </a:p>
          <a:p>
            <a:r>
              <a:rPr lang="en-US" sz="1000" b="1">
                <a:latin typeface="Arial"/>
                <a:cs typeface="Arial"/>
              </a:rPr>
              <a:t>line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38306" y="5632814"/>
            <a:ext cx="905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latin typeface="Arial"/>
                <a:cs typeface="Arial"/>
              </a:rPr>
              <a:t>reference</a:t>
            </a:r>
          </a:p>
          <a:p>
            <a:r>
              <a:rPr lang="en-US" sz="1000" b="1">
                <a:latin typeface="Arial"/>
                <a:cs typeface="Arial"/>
              </a:rPr>
              <a:t>line</a:t>
            </a:r>
          </a:p>
        </p:txBody>
      </p:sp>
    </p:spTree>
    <p:extLst>
      <p:ext uri="{BB962C8B-B14F-4D97-AF65-F5344CB8AC3E}">
        <p14:creationId xmlns:p14="http://schemas.microsoft.com/office/powerpoint/2010/main" val="2217991340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66376" y="570753"/>
            <a:ext cx="7439211" cy="63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ＭＳ Ｐゴシック" pitchFamily="-97" charset="-128"/>
                <a:cs typeface="ＭＳ Ｐゴシック" pitchFamily="-9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Summary-ELM scenario games 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37789" y="1194455"/>
            <a:ext cx="7784445" cy="272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marL="0" lvl="1" indent="-28575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Incremental SLR (~60cm/36yr) led to gradual ecosystem changes</a:t>
            </a:r>
          </a:p>
          <a:p>
            <a:pPr marL="0" lvl="1" indent="-28575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800" b="1">
                <a:latin typeface="Arial" charset="0"/>
                <a:cs typeface="Arial" charset="0"/>
              </a:rPr>
              <a:t>With standard CERP exposed to this SLR, coastal ecotone patterns of salinity, P, soil processes, and mangroves &amp; open-water habitats moved inland</a:t>
            </a:r>
            <a:endParaRPr lang="en-US" sz="1800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1" indent="-3429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Additional (CERP+) flows slightly counteracted this movement, depending on spatial location, flow paths</a:t>
            </a:r>
          </a:p>
          <a:p>
            <a:pPr marL="0" lvl="1" indent="-3429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The tortoise of SLR probably “wins”, but the hare’s additional pulses of freshwater flows pushes back to a meaningful extent</a:t>
            </a:r>
          </a:p>
        </p:txBody>
      </p:sp>
      <p:pic>
        <p:nvPicPr>
          <p:cNvPr id="4" name="Picture 3" descr="ENPelev_label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0113" y="4157572"/>
            <a:ext cx="2468240" cy="1988671"/>
          </a:xfrm>
          <a:prstGeom prst="rect">
            <a:avLst/>
          </a:prstGeom>
        </p:spPr>
      </p:pic>
      <p:pic>
        <p:nvPicPr>
          <p:cNvPr id="42" name="Picture 41" descr="Hare_transparen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 flipH="1">
            <a:off x="3848487" y="3574579"/>
            <a:ext cx="1712326" cy="117722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978456" y="4177148"/>
            <a:ext cx="209475" cy="1094181"/>
            <a:chOff x="5777809" y="3769810"/>
            <a:chExt cx="209475" cy="1094181"/>
          </a:xfrm>
        </p:grpSpPr>
        <p:sp>
          <p:nvSpPr>
            <p:cNvPr id="44" name="Left Arrow 43"/>
            <p:cNvSpPr/>
            <p:nvPr/>
          </p:nvSpPr>
          <p:spPr bwMode="auto">
            <a:xfrm rot="18872738">
              <a:off x="5335456" y="4212163"/>
              <a:ext cx="1005992" cy="121286"/>
            </a:xfrm>
            <a:prstGeom prst="left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97" charset="0"/>
              </a:endParaRPr>
            </a:p>
          </p:txBody>
        </p:sp>
        <p:sp>
          <p:nvSpPr>
            <p:cNvPr id="45" name="Left Arrow 44"/>
            <p:cNvSpPr/>
            <p:nvPr/>
          </p:nvSpPr>
          <p:spPr bwMode="auto">
            <a:xfrm rot="18872738">
              <a:off x="5423645" y="4300352"/>
              <a:ext cx="1005992" cy="121286"/>
            </a:xfrm>
            <a:prstGeom prst="left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97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 rot="539342">
            <a:off x="2156223" y="4810178"/>
            <a:ext cx="1613722" cy="1301058"/>
            <a:chOff x="2314339" y="5054304"/>
            <a:chExt cx="1613722" cy="1301058"/>
          </a:xfrm>
        </p:grpSpPr>
        <p:pic>
          <p:nvPicPr>
            <p:cNvPr id="20" name="Picture 19" descr="Ephyra_race01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615564">
              <a:off x="2978829" y="5406130"/>
              <a:ext cx="1084836" cy="813628"/>
            </a:xfrm>
            <a:prstGeom prst="rect">
              <a:avLst/>
            </a:prstGeom>
          </p:spPr>
        </p:pic>
        <p:pic>
          <p:nvPicPr>
            <p:cNvPr id="41" name="Picture 40" descr="Tortoise_backTransparent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00000">
              <a:off x="2314339" y="5054304"/>
              <a:ext cx="1490993" cy="777702"/>
            </a:xfrm>
            <a:prstGeom prst="rect">
              <a:avLst/>
            </a:prstGeom>
          </p:spPr>
        </p:pic>
      </p:grp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40976" y="575235"/>
            <a:ext cx="5813612" cy="637988"/>
          </a:xfrm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ELM updating… 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38914" name="Picture 2" descr="GEM_conceptual_v2.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9367" y="1136710"/>
            <a:ext cx="2225223" cy="184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512389" y="1198936"/>
            <a:ext cx="5994494" cy="220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marL="0" lvl="1" indent="-28575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Assimilating multiple monitoring &amp; experimental results from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</a:rPr>
              <a:t>FCE LTER</a:t>
            </a:r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 program</a:t>
            </a:r>
          </a:p>
          <a:p>
            <a:pPr marL="0" lvl="1" indent="-28575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800" b="1">
                <a:latin typeface="Arial" charset="0"/>
                <a:cs typeface="Arial" charset="0"/>
              </a:rPr>
              <a:t>ELM: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</a:rPr>
              <a:t>Extrapolate </a:t>
            </a:r>
            <a:r>
              <a:rPr lang="en-US" sz="1800" b="1">
                <a:latin typeface="Arial" charset="0"/>
                <a:cs typeface="Arial" charset="0"/>
              </a:rPr>
              <a:t>local-scale research </a:t>
            </a:r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understanding across heterogeneous landscapes &amp; multiple decades (aka spatio-temporal integration)</a:t>
            </a:r>
          </a:p>
          <a:p>
            <a:pPr marL="0" lvl="1" indent="-3429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/>
            </a:pPr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</a:rPr>
              <a:t>Iterative process</a:t>
            </a:r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, leading to improved models, and to refined hypotheses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6081" y="2885065"/>
            <a:ext cx="1963962" cy="262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fcelogo300ppi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5782" y="736748"/>
            <a:ext cx="393597" cy="30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402079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ELM Design: </a:t>
            </a:r>
            <a:b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Integrating ecological interactions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9458" name="Picture 2" descr="GEM_conceptual_v2.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025" y="1747838"/>
            <a:ext cx="4524375" cy="37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574675" y="2249488"/>
            <a:ext cx="4037013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marL="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Ecosystem model,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</a:rPr>
              <a:t>integrating</a:t>
            </a:r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 dynamic processes of hydrology, biogeochemistry, &amp; plant biology</a:t>
            </a:r>
          </a:p>
          <a:p>
            <a:pPr marL="0" lvl="1" indent="-285750">
              <a:spcBef>
                <a:spcPct val="20000"/>
              </a:spcBef>
              <a:buFont typeface="Arial" charset="0"/>
              <a:buChar char="•"/>
            </a:pPr>
            <a:endParaRPr lang="en-US" sz="1800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Arrows denote flows of carbon, water, &amp; phosphorus, and information 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</a:rPr>
              <a:t>feedbacks</a:t>
            </a:r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 among modules</a:t>
            </a:r>
            <a:endParaRPr lang="en-US" altLang="ja-JP" sz="1800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indent="-3429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endParaRPr lang="en-US" sz="20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73195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685800" y="381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Helvetica" charset="0"/>
              </a:rPr>
              <a:t>ELM Design: </a:t>
            </a:r>
            <a:br>
              <a:rPr lang="en-US" sz="2400" b="1">
                <a:solidFill>
                  <a:srgbClr val="000000"/>
                </a:solidFill>
                <a:latin typeface="Helvetica" charset="0"/>
              </a:rPr>
            </a:br>
            <a:r>
              <a:rPr lang="en-US" sz="2400" b="1">
                <a:solidFill>
                  <a:schemeClr val="tx2"/>
                </a:solidFill>
                <a:latin typeface="Helvetica" charset="0"/>
              </a:rPr>
              <a:t>Pattern-process spatial interactions</a:t>
            </a:r>
          </a:p>
        </p:txBody>
      </p:sp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339850"/>
            <a:ext cx="36830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4597400" y="1933575"/>
            <a:ext cx="433070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marL="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Landscape </a:t>
            </a:r>
            <a:r>
              <a:rPr lang="en-US" sz="1800" b="1" i="1">
                <a:solidFill>
                  <a:srgbClr val="FF0000"/>
                </a:solidFill>
                <a:latin typeface="Arial" charset="0"/>
                <a:cs typeface="Arial" charset="0"/>
              </a:rPr>
              <a:t>pattern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(of habitats) affects local ecosystem </a:t>
            </a:r>
            <a:r>
              <a:rPr lang="en-US" sz="1800" b="1" i="1">
                <a:solidFill>
                  <a:srgbClr val="FF0000"/>
                </a:solidFill>
                <a:latin typeface="Arial" charset="0"/>
                <a:cs typeface="Arial" charset="0"/>
              </a:rPr>
              <a:t>processes</a:t>
            </a:r>
          </a:p>
          <a:p>
            <a:pPr marL="0" lvl="1" indent="-285750">
              <a:spcBef>
                <a:spcPct val="20000"/>
              </a:spcBef>
              <a:buFont typeface="Arial" charset="0"/>
              <a:buChar char="•"/>
            </a:pPr>
            <a:endParaRPr lang="en-US" sz="1800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sz="1800" b="1" i="1">
                <a:solidFill>
                  <a:srgbClr val="FF0000"/>
                </a:solidFill>
                <a:latin typeface="Arial" charset="0"/>
                <a:cs typeface="Arial" charset="0"/>
              </a:rPr>
              <a:t>Processes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affect landscape </a:t>
            </a:r>
            <a:r>
              <a:rPr lang="en-US" sz="1800" b="1" i="1">
                <a:solidFill>
                  <a:srgbClr val="FF0000"/>
                </a:solidFill>
                <a:latin typeface="Arial" charset="0"/>
                <a:cs typeface="Arial" charset="0"/>
              </a:rPr>
              <a:t>pattern</a:t>
            </a:r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(via habitat succession)</a:t>
            </a:r>
          </a:p>
          <a:p>
            <a:pPr marL="0" lvl="1" indent="-285750">
              <a:spcBef>
                <a:spcPct val="20000"/>
              </a:spcBef>
              <a:buFont typeface="Arial" charset="0"/>
              <a:buChar char="•"/>
            </a:pPr>
            <a:endParaRPr lang="en-US" altLang="ja-JP" sz="1800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altLang="ja-JP" sz="1800" b="1">
                <a:solidFill>
                  <a:srgbClr val="000000"/>
                </a:solidFill>
                <a:latin typeface="Arial" charset="0"/>
                <a:cs typeface="Arial" charset="0"/>
              </a:rPr>
              <a:t>Canals/rivers represented by exact vectors, dynamic </a:t>
            </a:r>
            <a:r>
              <a:rPr lang="en-US" altLang="ja-JP" sz="1800" b="1">
                <a:solidFill>
                  <a:srgbClr val="FF0000"/>
                </a:solidFill>
                <a:latin typeface="Arial" charset="0"/>
                <a:cs typeface="Arial" charset="0"/>
              </a:rPr>
              <a:t>canal/river-marsh</a:t>
            </a:r>
            <a:r>
              <a:rPr lang="en-US" altLang="ja-JP" sz="1800" b="1">
                <a:solidFill>
                  <a:srgbClr val="000000"/>
                </a:solidFill>
                <a:latin typeface="Arial" charset="0"/>
                <a:cs typeface="Arial" charset="0"/>
              </a:rPr>
              <a:t> interactions; managed flows at point water </a:t>
            </a:r>
            <a:r>
              <a:rPr lang="en-US" altLang="ja-JP" sz="1800" b="1">
                <a:solidFill>
                  <a:srgbClr val="FF0000"/>
                </a:solidFill>
                <a:latin typeface="Arial" charset="0"/>
                <a:cs typeface="Arial" charset="0"/>
              </a:rPr>
              <a:t>control</a:t>
            </a:r>
            <a:r>
              <a:rPr lang="en-US" altLang="ja-JP" sz="1800" b="1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1800" b="1">
                <a:solidFill>
                  <a:srgbClr val="FF0000"/>
                </a:solidFill>
                <a:latin typeface="Arial" charset="0"/>
                <a:cs typeface="Arial" charset="0"/>
              </a:rPr>
              <a:t>structures</a:t>
            </a:r>
          </a:p>
          <a:p>
            <a:pPr marL="0" lvl="1" indent="-285750">
              <a:spcBef>
                <a:spcPct val="20000"/>
              </a:spcBef>
              <a:buFont typeface="Arial" charset="0"/>
              <a:buChar char="•"/>
            </a:pPr>
            <a:endParaRPr lang="en-US" altLang="ja-JP" sz="1800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altLang="ja-JP" sz="1800" b="1">
                <a:solidFill>
                  <a:srgbClr val="000000"/>
                </a:solidFill>
                <a:latin typeface="Arial" charset="0"/>
                <a:cs typeface="Arial" charset="0"/>
              </a:rPr>
              <a:t>Integrated </a:t>
            </a:r>
            <a:r>
              <a:rPr lang="en-US" altLang="ja-JP" sz="1800" b="1">
                <a:solidFill>
                  <a:srgbClr val="FF0000"/>
                </a:solidFill>
                <a:latin typeface="Arial" charset="0"/>
                <a:cs typeface="Arial" charset="0"/>
              </a:rPr>
              <a:t>surface-ground water</a:t>
            </a:r>
            <a:r>
              <a:rPr lang="en-US" altLang="ja-JP" sz="1800" b="1">
                <a:solidFill>
                  <a:srgbClr val="000000"/>
                </a:solidFill>
                <a:latin typeface="Arial" charset="0"/>
                <a:cs typeface="Arial" charset="0"/>
              </a:rPr>
              <a:t> exchanges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sz="20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685800" y="217488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Helvetica" charset="0"/>
              </a:rPr>
              <a:t>ELM skill, refinement</a:t>
            </a:r>
            <a:endParaRPr lang="en-US" sz="2000" b="1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6678613" y="2995613"/>
            <a:ext cx="0" cy="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766763" y="1119188"/>
            <a:ext cx="7818437" cy="536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marL="342900" indent="-342900">
              <a:spcBef>
                <a:spcPts val="1000"/>
              </a:spcBef>
              <a:buFont typeface="Wingdings" charset="0"/>
              <a:buChar char="§"/>
              <a:defRPr/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Peer reviews</a:t>
            </a:r>
            <a:r>
              <a:rPr lang="en-US" sz="1800" b="1">
                <a:latin typeface="Arial" charset="0"/>
              </a:rPr>
              <a:t> over past 20+ years</a:t>
            </a:r>
          </a:p>
          <a:p>
            <a:pPr marL="800100" lvl="1" indent="-342900">
              <a:spcBef>
                <a:spcPts val="1000"/>
              </a:spcBef>
              <a:buFont typeface="Wingdings" charset="0"/>
              <a:buChar char="§"/>
              <a:defRPr/>
            </a:pPr>
            <a:r>
              <a:rPr lang="en-US" sz="1600" b="1">
                <a:latin typeface="Arial" charset="0"/>
              </a:rPr>
              <a:t>Research journals: (Ecol Model; Restor Ecol; Crit Rev Env Sci Tec; Sust Water Qual Ecol; …)  </a:t>
            </a:r>
          </a:p>
          <a:p>
            <a:pPr marL="800100" lvl="1" indent="-342900">
              <a:spcBef>
                <a:spcPts val="1000"/>
              </a:spcBef>
              <a:buFont typeface="Wingdings" charset="0"/>
              <a:buChar char="§"/>
              <a:defRPr/>
            </a:pPr>
            <a:r>
              <a:rPr lang="en-US" sz="1600" b="1">
                <a:latin typeface="Arial" charset="0"/>
              </a:rPr>
              <a:t>CERP-application review panels: (Mitsch et al. Independent Panel; CERP Interagency Modeling Center Panel; USACE certification)</a:t>
            </a:r>
          </a:p>
          <a:p>
            <a:pPr marL="285750" indent="-285750">
              <a:spcBef>
                <a:spcPts val="1000"/>
              </a:spcBef>
              <a:buFont typeface="Wingdings" charset="0"/>
              <a:buChar char="§"/>
              <a:defRPr/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Updating-refining to new ELM v3.0</a:t>
            </a:r>
            <a:r>
              <a:rPr lang="en-US" sz="1800" b="1">
                <a:latin typeface="Arial" charset="0"/>
              </a:rPr>
              <a:t> (work in progress) </a:t>
            </a:r>
          </a:p>
          <a:p>
            <a:pPr marL="800100" lvl="1" indent="-342900">
              <a:spcBef>
                <a:spcPts val="1000"/>
              </a:spcBef>
              <a:buFont typeface="Wingdings" charset="0"/>
              <a:buChar char="§"/>
              <a:defRPr/>
            </a:pPr>
            <a:r>
              <a:rPr lang="en-US" sz="1600" b="1">
                <a:latin typeface="Arial" charset="0"/>
              </a:rPr>
              <a:t>Extending Period-Of-Simulation (was thru 2000, now 2005, soon 2015)</a:t>
            </a:r>
            <a:r>
              <a:rPr lang="en-US" altLang="ja-JP" sz="1800">
                <a:latin typeface="Arial" charset="0"/>
              </a:rPr>
              <a:t> </a:t>
            </a:r>
          </a:p>
          <a:p>
            <a:pPr marL="800100" lvl="1" indent="-342900">
              <a:spcBef>
                <a:spcPts val="1000"/>
              </a:spcBef>
              <a:buFont typeface="Wingdings" charset="0"/>
              <a:buChar char="§"/>
              <a:defRPr/>
            </a:pPr>
            <a:r>
              <a:rPr lang="en-US" sz="1600" b="1">
                <a:latin typeface="Arial" charset="0"/>
              </a:rPr>
              <a:t>Assimilating multiple new/refined data sources (esp. coastal glades)</a:t>
            </a:r>
          </a:p>
          <a:p>
            <a:pPr marL="1257300" lvl="2" indent="-342900">
              <a:spcBef>
                <a:spcPts val="1000"/>
              </a:spcBef>
              <a:buFont typeface="Wingdings" charset="0"/>
              <a:buChar char="§"/>
              <a:defRPr/>
            </a:pPr>
            <a:r>
              <a:rPr lang="en-US" sz="1600" b="1">
                <a:latin typeface="Arial" charset="0"/>
              </a:rPr>
              <a:t>Maps: Habitats, soils, coastal river/creek topology, …</a:t>
            </a:r>
            <a:endParaRPr lang="en-US" altLang="ja-JP" sz="1600">
              <a:latin typeface="Arial" charset="0"/>
            </a:endParaRPr>
          </a:p>
          <a:p>
            <a:pPr marL="1257300" lvl="2" indent="-342900">
              <a:spcBef>
                <a:spcPts val="1000"/>
              </a:spcBef>
              <a:buFont typeface="Wingdings" charset="0"/>
              <a:buChar char="§"/>
              <a:defRPr/>
            </a:pPr>
            <a:r>
              <a:rPr lang="en-US" sz="1600" b="1">
                <a:latin typeface="Arial" charset="0"/>
              </a:rPr>
              <a:t>FCE/other monitoring (e.g., salinity, TP, depth, …)</a:t>
            </a:r>
            <a:r>
              <a:rPr lang="en-US" altLang="ja-JP" sz="1600">
                <a:latin typeface="Arial" charset="0"/>
              </a:rPr>
              <a:t> </a:t>
            </a:r>
          </a:p>
          <a:p>
            <a:pPr marL="1257300" lvl="2" indent="-342900">
              <a:spcBef>
                <a:spcPts val="1000"/>
              </a:spcBef>
              <a:buFont typeface="Wingdings" charset="0"/>
              <a:buChar char="§"/>
              <a:defRPr/>
            </a:pPr>
            <a:r>
              <a:rPr lang="en-US" sz="1600" b="1">
                <a:latin typeface="Arial" charset="0"/>
              </a:rPr>
              <a:t>FCE/other research (e.g., soil processes, macrophytes/diatoms/periphyton, net ecosystem production, …)</a:t>
            </a:r>
            <a:r>
              <a:rPr lang="en-US" altLang="ja-JP" sz="1600">
                <a:latin typeface="Arial" charset="0"/>
              </a:rPr>
              <a:t>  </a:t>
            </a:r>
          </a:p>
          <a:p>
            <a:pPr marL="342900" indent="-342900">
              <a:spcBef>
                <a:spcPts val="1000"/>
              </a:spcBef>
              <a:buFont typeface="Wingdings" charset="0"/>
              <a:buChar char="§"/>
              <a:defRPr/>
            </a:pPr>
            <a:r>
              <a:rPr lang="en-US" altLang="ja-JP" sz="1800" b="1">
                <a:solidFill>
                  <a:srgbClr val="FF0000"/>
                </a:solidFill>
                <a:latin typeface="Arial" charset="0"/>
              </a:rPr>
              <a:t>Skill assessment</a:t>
            </a:r>
            <a:r>
              <a:rPr lang="en-US" altLang="ja-JP" sz="1800" b="1">
                <a:latin typeface="Arial" charset="0"/>
              </a:rPr>
              <a:t> updates - run ELM-standard stats</a:t>
            </a:r>
            <a:endParaRPr lang="en-US" altLang="ja-JP" sz="1800" b="1">
              <a:solidFill>
                <a:srgbClr val="FF0000"/>
              </a:solidFill>
              <a:latin typeface="Arial" charset="0"/>
            </a:endParaRPr>
          </a:p>
          <a:p>
            <a:pPr marL="800100" lvl="1" indent="-342900">
              <a:spcBef>
                <a:spcPts val="1000"/>
              </a:spcBef>
              <a:buFont typeface="Wingdings" charset="0"/>
              <a:buChar char="§"/>
              <a:defRPr/>
            </a:pPr>
            <a:r>
              <a:rPr lang="en-US" altLang="ja-JP" sz="1600" b="1">
                <a:latin typeface="Arial" charset="0"/>
              </a:rPr>
              <a:t>Have improved model skill in coastal/tidal regions, ongoing …</a:t>
            </a:r>
          </a:p>
          <a:p>
            <a:pPr marL="800100" lvl="1" indent="-342900">
              <a:spcBef>
                <a:spcPts val="1000"/>
              </a:spcBef>
              <a:buFont typeface="Wingdings" charset="0"/>
              <a:buChar char="§"/>
              <a:defRPr/>
            </a:pPr>
            <a:r>
              <a:rPr lang="en-US" altLang="ja-JP" sz="1600" b="1">
                <a:latin typeface="Arial" charset="0"/>
              </a:rPr>
              <a:t>1-year target for most improvements for formal update(s)</a:t>
            </a:r>
          </a:p>
          <a:p>
            <a:pPr marL="1257300" lvl="2" indent="-342900">
              <a:spcBef>
                <a:spcPts val="1000"/>
              </a:spcBef>
              <a:buFont typeface="Wingdings" charset="0"/>
              <a:buChar char="§"/>
              <a:defRPr/>
            </a:pPr>
            <a:endParaRPr lang="en-US" altLang="ja-JP" sz="1600" b="1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920"/>
            <a:ext cx="7772400" cy="9144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This application: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19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6019" y="853044"/>
            <a:ext cx="8211161" cy="5632179"/>
          </a:xfrm>
        </p:spPr>
        <p:txBody>
          <a:bodyPr/>
          <a:lstStyle/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Compare landscape responses among 36-yr scenarios of </a:t>
            </a: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restoration flows </a:t>
            </a: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and Sea Level Rise</a:t>
            </a: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(SLR) </a:t>
            </a: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combos</a:t>
            </a:r>
          </a:p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Scenario games bookends</a:t>
            </a:r>
          </a:p>
          <a:p>
            <a:pPr lvl="1"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CERP0_std</a:t>
            </a: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is Scenario B</a:t>
            </a: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ase, restoration flows standard</a:t>
            </a:r>
          </a:p>
          <a:p>
            <a:pPr lvl="1"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CERP0_SLR:              Annual SLR = 2 cm/yr</a:t>
            </a: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 applied to CERP0 coastal boundary; no management change/response</a:t>
            </a:r>
          </a:p>
          <a:p>
            <a:pPr lvl="1"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CERP0_SLR_2xflow: Annual SLR = 2 cm/yr</a:t>
            </a: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 applied to CERP0 coastal boundary; </a:t>
            </a: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~2x CERP0 structure flows</a:t>
            </a: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 to southern glades</a:t>
            </a:r>
          </a:p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Simulating water management &amp; ecology</a:t>
            </a:r>
          </a:p>
          <a:p>
            <a:pPr lvl="1"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SFWMM</a:t>
            </a: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 managed flows (CERP0 from Everglades Foundation) </a:t>
            </a:r>
          </a:p>
          <a:p>
            <a:pPr lvl="1"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ELM</a:t>
            </a: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 driven by SFWMM (point) water control structures, then simulates finer scale hydrology and ecological dynamics </a:t>
            </a:r>
          </a:p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Hydro-ecological Performance Measures</a:t>
            </a:r>
          </a:p>
          <a:p>
            <a:pPr lvl="1"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Water </a:t>
            </a: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depths &amp; flow velocities</a:t>
            </a:r>
          </a:p>
          <a:p>
            <a:pPr lvl="1"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Floc P &amp; surface water chloride</a:t>
            </a: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 concentrations</a:t>
            </a:r>
            <a:endParaRPr lang="en-US" b="1">
              <a:solidFill>
                <a:schemeClr val="bg2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Soil</a:t>
            </a: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processes</a:t>
            </a:r>
          </a:p>
          <a:p>
            <a:pPr lvl="1"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Succession</a:t>
            </a: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among habitats (&amp; diatom communities; see Mazzei)</a:t>
            </a:r>
          </a:p>
          <a:p>
            <a:pPr marL="457200" lvl="1" indent="0">
              <a:buFontTx/>
              <a:buNone/>
              <a:defRPr/>
            </a:pPr>
            <a:endParaRPr lang="en-US" b="1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457200" lvl="1" indent="0">
              <a:buFontTx/>
              <a:buNone/>
              <a:defRPr/>
            </a:pPr>
            <a:endParaRPr lang="en-US" b="1"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defRPr/>
            </a:pPr>
            <a:endParaRPr lang="en-US" b="1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920"/>
            <a:ext cx="7772400" cy="9144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Water budgets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19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6019" y="853044"/>
            <a:ext cx="8211161" cy="1076435"/>
          </a:xfrm>
        </p:spPr>
        <p:txBody>
          <a:bodyPr/>
          <a:lstStyle/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  <a:cs typeface="Arial" charset="0"/>
              </a:rPr>
              <a:t>Showing total (rain, gwater, seepage, overland, structure) inflows into freshwater component of ENP increased by ~1.2X under CERP0_SLR_2xflow vs. CERP0_SLR</a:t>
            </a:r>
            <a:endParaRPr lang="en-US" b="1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457200" lvl="1" indent="0">
              <a:buFontTx/>
              <a:buNone/>
              <a:defRPr/>
            </a:pPr>
            <a:endParaRPr lang="en-US" b="1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457200" lvl="1" indent="0">
              <a:buFontTx/>
              <a:buNone/>
              <a:defRPr/>
            </a:pPr>
            <a:endParaRPr lang="en-US" b="1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2" name="Picture 1" descr="Water_budget_comps_CERP0_CERP0SL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2046653"/>
            <a:ext cx="7991324" cy="32794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6440718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 txBox="1">
            <a:spLocks noChangeArrowheads="1"/>
          </p:cNvSpPr>
          <p:nvPr/>
        </p:nvSpPr>
        <p:spPr bwMode="auto">
          <a:xfrm>
            <a:off x="685800" y="2794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400" b="1">
                <a:solidFill>
                  <a:srgbClr val="000000"/>
                </a:solidFill>
                <a:latin typeface="Arial" charset="0"/>
                <a:cs typeface="Arial" charset="0"/>
              </a:rPr>
              <a:t>Everglades National Park (model subdomain)</a:t>
            </a:r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44123" y="739320"/>
            <a:ext cx="7111059" cy="5720475"/>
            <a:chOff x="844123" y="771884"/>
            <a:chExt cx="7111059" cy="5720475"/>
          </a:xfrm>
        </p:grpSpPr>
        <p:grpSp>
          <p:nvGrpSpPr>
            <p:cNvPr id="15" name="Group 14"/>
            <p:cNvGrpSpPr/>
            <p:nvPr/>
          </p:nvGrpSpPr>
          <p:grpSpPr>
            <a:xfrm>
              <a:off x="844123" y="789621"/>
              <a:ext cx="7111059" cy="5702738"/>
              <a:chOff x="844123" y="789621"/>
              <a:chExt cx="7111059" cy="5702738"/>
            </a:xfrm>
          </p:grpSpPr>
          <p:pic>
            <p:nvPicPr>
              <p:cNvPr id="14" name="Picture 13" descr="ENPelev_NGVD29.pn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4123" y="789621"/>
                <a:ext cx="7101669" cy="5681335"/>
              </a:xfrm>
              <a:prstGeom prst="rect">
                <a:avLst/>
              </a:prstGeom>
            </p:spPr>
          </p:pic>
          <p:sp>
            <p:nvSpPr>
              <p:cNvPr id="10" name="Freeform 9"/>
              <p:cNvSpPr/>
              <p:nvPr/>
            </p:nvSpPr>
            <p:spPr>
              <a:xfrm>
                <a:off x="2126138" y="856138"/>
                <a:ext cx="2996565" cy="3217639"/>
              </a:xfrm>
              <a:custGeom>
                <a:avLst/>
                <a:gdLst>
                  <a:gd name="connsiteX0" fmla="*/ 2953763 w 2960897"/>
                  <a:gd name="connsiteY0" fmla="*/ 0 h 3274718"/>
                  <a:gd name="connsiteX1" fmla="*/ 2960897 w 2960897"/>
                  <a:gd name="connsiteY1" fmla="*/ 335320 h 3274718"/>
                  <a:gd name="connsiteX2" fmla="*/ 2903820 w 2960897"/>
                  <a:gd name="connsiteY2" fmla="*/ 806194 h 3274718"/>
                  <a:gd name="connsiteX3" fmla="*/ 2768261 w 2960897"/>
                  <a:gd name="connsiteY3" fmla="*/ 1219993 h 3274718"/>
                  <a:gd name="connsiteX4" fmla="*/ 2646971 w 2960897"/>
                  <a:gd name="connsiteY4" fmla="*/ 1483968 h 3274718"/>
                  <a:gd name="connsiteX5" fmla="*/ 2532816 w 2960897"/>
                  <a:gd name="connsiteY5" fmla="*/ 1662330 h 3274718"/>
                  <a:gd name="connsiteX6" fmla="*/ 2318775 w 2960897"/>
                  <a:gd name="connsiteY6" fmla="*/ 1969112 h 3274718"/>
                  <a:gd name="connsiteX7" fmla="*/ 2147542 w 2960897"/>
                  <a:gd name="connsiteY7" fmla="*/ 2233087 h 3274718"/>
                  <a:gd name="connsiteX8" fmla="*/ 2004848 w 2960897"/>
                  <a:gd name="connsiteY8" fmla="*/ 2325835 h 3274718"/>
                  <a:gd name="connsiteX9" fmla="*/ 1683787 w 2960897"/>
                  <a:gd name="connsiteY9" fmla="*/ 2582675 h 3274718"/>
                  <a:gd name="connsiteX10" fmla="*/ 1426938 w 2960897"/>
                  <a:gd name="connsiteY10" fmla="*/ 2718230 h 3274718"/>
                  <a:gd name="connsiteX11" fmla="*/ 1234302 w 2960897"/>
                  <a:gd name="connsiteY11" fmla="*/ 2796709 h 3274718"/>
                  <a:gd name="connsiteX12" fmla="*/ 1234302 w 2960897"/>
                  <a:gd name="connsiteY12" fmla="*/ 2796709 h 3274718"/>
                  <a:gd name="connsiteX13" fmla="*/ 692065 w 2960897"/>
                  <a:gd name="connsiteY13" fmla="*/ 3089222 h 3274718"/>
                  <a:gd name="connsiteX14" fmla="*/ 321061 w 2960897"/>
                  <a:gd name="connsiteY14" fmla="*/ 3203373 h 3274718"/>
                  <a:gd name="connsiteX15" fmla="*/ 0 w 2960897"/>
                  <a:gd name="connsiteY15" fmla="*/ 3274718 h 3274718"/>
                  <a:gd name="connsiteX16" fmla="*/ 0 w 2960897"/>
                  <a:gd name="connsiteY16" fmla="*/ 3274718 h 3274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60897" h="3274718">
                    <a:moveTo>
                      <a:pt x="2953763" y="0"/>
                    </a:moveTo>
                    <a:lnTo>
                      <a:pt x="2960897" y="335320"/>
                    </a:lnTo>
                    <a:lnTo>
                      <a:pt x="2903820" y="806194"/>
                    </a:lnTo>
                    <a:lnTo>
                      <a:pt x="2768261" y="1219993"/>
                    </a:lnTo>
                    <a:lnTo>
                      <a:pt x="2646971" y="1483968"/>
                    </a:lnTo>
                    <a:lnTo>
                      <a:pt x="2532816" y="1662330"/>
                    </a:lnTo>
                    <a:lnTo>
                      <a:pt x="2318775" y="1969112"/>
                    </a:lnTo>
                    <a:lnTo>
                      <a:pt x="2147542" y="2233087"/>
                    </a:lnTo>
                    <a:lnTo>
                      <a:pt x="2004848" y="2325835"/>
                    </a:lnTo>
                    <a:lnTo>
                      <a:pt x="1683787" y="2582675"/>
                    </a:lnTo>
                    <a:lnTo>
                      <a:pt x="1426938" y="2718230"/>
                    </a:lnTo>
                    <a:lnTo>
                      <a:pt x="1234302" y="2796709"/>
                    </a:lnTo>
                    <a:lnTo>
                      <a:pt x="1234302" y="2796709"/>
                    </a:lnTo>
                    <a:lnTo>
                      <a:pt x="692065" y="3089222"/>
                    </a:lnTo>
                    <a:lnTo>
                      <a:pt x="321061" y="3203373"/>
                    </a:lnTo>
                    <a:lnTo>
                      <a:pt x="0" y="3274718"/>
                    </a:lnTo>
                    <a:lnTo>
                      <a:pt x="0" y="3274718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 w="57150" cmpd="sng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Times" pitchFamily="-97" charset="0"/>
                </a:endParaRPr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2254564" y="858713"/>
                <a:ext cx="3127566" cy="3500444"/>
              </a:xfrm>
              <a:custGeom>
                <a:avLst/>
                <a:gdLst>
                  <a:gd name="connsiteX0" fmla="*/ 2953763 w 2960897"/>
                  <a:gd name="connsiteY0" fmla="*/ 0 h 3274718"/>
                  <a:gd name="connsiteX1" fmla="*/ 2960897 w 2960897"/>
                  <a:gd name="connsiteY1" fmla="*/ 335320 h 3274718"/>
                  <a:gd name="connsiteX2" fmla="*/ 2903820 w 2960897"/>
                  <a:gd name="connsiteY2" fmla="*/ 806194 h 3274718"/>
                  <a:gd name="connsiteX3" fmla="*/ 2768261 w 2960897"/>
                  <a:gd name="connsiteY3" fmla="*/ 1219993 h 3274718"/>
                  <a:gd name="connsiteX4" fmla="*/ 2646971 w 2960897"/>
                  <a:gd name="connsiteY4" fmla="*/ 1483968 h 3274718"/>
                  <a:gd name="connsiteX5" fmla="*/ 2532816 w 2960897"/>
                  <a:gd name="connsiteY5" fmla="*/ 1662330 h 3274718"/>
                  <a:gd name="connsiteX6" fmla="*/ 2318775 w 2960897"/>
                  <a:gd name="connsiteY6" fmla="*/ 1969112 h 3274718"/>
                  <a:gd name="connsiteX7" fmla="*/ 2147542 w 2960897"/>
                  <a:gd name="connsiteY7" fmla="*/ 2233087 h 3274718"/>
                  <a:gd name="connsiteX8" fmla="*/ 2004848 w 2960897"/>
                  <a:gd name="connsiteY8" fmla="*/ 2325835 h 3274718"/>
                  <a:gd name="connsiteX9" fmla="*/ 1683787 w 2960897"/>
                  <a:gd name="connsiteY9" fmla="*/ 2582675 h 3274718"/>
                  <a:gd name="connsiteX10" fmla="*/ 1426938 w 2960897"/>
                  <a:gd name="connsiteY10" fmla="*/ 2718230 h 3274718"/>
                  <a:gd name="connsiteX11" fmla="*/ 1234302 w 2960897"/>
                  <a:gd name="connsiteY11" fmla="*/ 2796709 h 3274718"/>
                  <a:gd name="connsiteX12" fmla="*/ 1234302 w 2960897"/>
                  <a:gd name="connsiteY12" fmla="*/ 2796709 h 3274718"/>
                  <a:gd name="connsiteX13" fmla="*/ 692065 w 2960897"/>
                  <a:gd name="connsiteY13" fmla="*/ 3089222 h 3274718"/>
                  <a:gd name="connsiteX14" fmla="*/ 321061 w 2960897"/>
                  <a:gd name="connsiteY14" fmla="*/ 3203373 h 3274718"/>
                  <a:gd name="connsiteX15" fmla="*/ 0 w 2960897"/>
                  <a:gd name="connsiteY15" fmla="*/ 3274718 h 3274718"/>
                  <a:gd name="connsiteX16" fmla="*/ 0 w 2960897"/>
                  <a:gd name="connsiteY16" fmla="*/ 3274718 h 3274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60897" h="3274718">
                    <a:moveTo>
                      <a:pt x="2953763" y="0"/>
                    </a:moveTo>
                    <a:lnTo>
                      <a:pt x="2960897" y="335320"/>
                    </a:lnTo>
                    <a:lnTo>
                      <a:pt x="2903820" y="806194"/>
                    </a:lnTo>
                    <a:lnTo>
                      <a:pt x="2768261" y="1219993"/>
                    </a:lnTo>
                    <a:lnTo>
                      <a:pt x="2646971" y="1483968"/>
                    </a:lnTo>
                    <a:lnTo>
                      <a:pt x="2532816" y="1662330"/>
                    </a:lnTo>
                    <a:lnTo>
                      <a:pt x="2318775" y="1969112"/>
                    </a:lnTo>
                    <a:lnTo>
                      <a:pt x="2147542" y="2233087"/>
                    </a:lnTo>
                    <a:lnTo>
                      <a:pt x="2004848" y="2325835"/>
                    </a:lnTo>
                    <a:lnTo>
                      <a:pt x="1683787" y="2582675"/>
                    </a:lnTo>
                    <a:lnTo>
                      <a:pt x="1426938" y="2718230"/>
                    </a:lnTo>
                    <a:lnTo>
                      <a:pt x="1234302" y="2796709"/>
                    </a:lnTo>
                    <a:lnTo>
                      <a:pt x="1234302" y="2796709"/>
                    </a:lnTo>
                    <a:lnTo>
                      <a:pt x="692065" y="3089222"/>
                    </a:lnTo>
                    <a:lnTo>
                      <a:pt x="321061" y="3203373"/>
                    </a:lnTo>
                    <a:lnTo>
                      <a:pt x="0" y="3274718"/>
                    </a:lnTo>
                    <a:lnTo>
                      <a:pt x="0" y="3274718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 w="57150" cmpd="sng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Times" pitchFamily="-97" charset="0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600733" y="3431675"/>
                <a:ext cx="620719" cy="2168876"/>
              </a:xfrm>
              <a:custGeom>
                <a:avLst/>
                <a:gdLst>
                  <a:gd name="connsiteX0" fmla="*/ 620719 w 620719"/>
                  <a:gd name="connsiteY0" fmla="*/ 0 h 2168876"/>
                  <a:gd name="connsiteX1" fmla="*/ 620719 w 620719"/>
                  <a:gd name="connsiteY1" fmla="*/ 0 h 2168876"/>
                  <a:gd name="connsiteX2" fmla="*/ 577911 w 620719"/>
                  <a:gd name="connsiteY2" fmla="*/ 57076 h 2168876"/>
                  <a:gd name="connsiteX3" fmla="*/ 542237 w 620719"/>
                  <a:gd name="connsiteY3" fmla="*/ 114152 h 2168876"/>
                  <a:gd name="connsiteX4" fmla="*/ 506564 w 620719"/>
                  <a:gd name="connsiteY4" fmla="*/ 164093 h 2168876"/>
                  <a:gd name="connsiteX5" fmla="*/ 492294 w 620719"/>
                  <a:gd name="connsiteY5" fmla="*/ 214034 h 2168876"/>
                  <a:gd name="connsiteX6" fmla="*/ 478025 w 620719"/>
                  <a:gd name="connsiteY6" fmla="*/ 235438 h 2168876"/>
                  <a:gd name="connsiteX7" fmla="*/ 463755 w 620719"/>
                  <a:gd name="connsiteY7" fmla="*/ 285379 h 2168876"/>
                  <a:gd name="connsiteX8" fmla="*/ 449486 w 620719"/>
                  <a:gd name="connsiteY8" fmla="*/ 306782 h 2168876"/>
                  <a:gd name="connsiteX9" fmla="*/ 435217 w 620719"/>
                  <a:gd name="connsiteY9" fmla="*/ 385261 h 2168876"/>
                  <a:gd name="connsiteX10" fmla="*/ 428082 w 620719"/>
                  <a:gd name="connsiteY10" fmla="*/ 413799 h 2168876"/>
                  <a:gd name="connsiteX11" fmla="*/ 428082 w 620719"/>
                  <a:gd name="connsiteY11" fmla="*/ 413799 h 2168876"/>
                  <a:gd name="connsiteX12" fmla="*/ 206907 w 620719"/>
                  <a:gd name="connsiteY12" fmla="*/ 963153 h 2168876"/>
                  <a:gd name="connsiteX13" fmla="*/ 206907 w 620719"/>
                  <a:gd name="connsiteY13" fmla="*/ 963153 h 2168876"/>
                  <a:gd name="connsiteX14" fmla="*/ 35674 w 620719"/>
                  <a:gd name="connsiteY14" fmla="*/ 1355548 h 2168876"/>
                  <a:gd name="connsiteX15" fmla="*/ 21405 w 620719"/>
                  <a:gd name="connsiteY15" fmla="*/ 1533909 h 2168876"/>
                  <a:gd name="connsiteX16" fmla="*/ 28539 w 620719"/>
                  <a:gd name="connsiteY16" fmla="*/ 1619523 h 2168876"/>
                  <a:gd name="connsiteX17" fmla="*/ 14270 w 620719"/>
                  <a:gd name="connsiteY17" fmla="*/ 1740809 h 2168876"/>
                  <a:gd name="connsiteX18" fmla="*/ 0 w 620719"/>
                  <a:gd name="connsiteY18" fmla="*/ 1890632 h 2168876"/>
                  <a:gd name="connsiteX19" fmla="*/ 71347 w 620719"/>
                  <a:gd name="connsiteY19" fmla="*/ 2168876 h 2168876"/>
                  <a:gd name="connsiteX20" fmla="*/ 71347 w 620719"/>
                  <a:gd name="connsiteY20" fmla="*/ 2168876 h 2168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20719" h="2168876">
                    <a:moveTo>
                      <a:pt x="620719" y="0"/>
                    </a:moveTo>
                    <a:lnTo>
                      <a:pt x="620719" y="0"/>
                    </a:lnTo>
                    <a:cubicBezTo>
                      <a:pt x="606450" y="19025"/>
                      <a:pt x="591384" y="37479"/>
                      <a:pt x="577911" y="57076"/>
                    </a:cubicBezTo>
                    <a:cubicBezTo>
                      <a:pt x="565200" y="75564"/>
                      <a:pt x="555699" y="96203"/>
                      <a:pt x="542237" y="114152"/>
                    </a:cubicBezTo>
                    <a:cubicBezTo>
                      <a:pt x="537389" y="120616"/>
                      <a:pt x="511781" y="153660"/>
                      <a:pt x="506564" y="164093"/>
                    </a:cubicBezTo>
                    <a:cubicBezTo>
                      <a:pt x="492680" y="191859"/>
                      <a:pt x="506009" y="182032"/>
                      <a:pt x="492294" y="214034"/>
                    </a:cubicBezTo>
                    <a:cubicBezTo>
                      <a:pt x="488916" y="221915"/>
                      <a:pt x="482781" y="228303"/>
                      <a:pt x="478025" y="235438"/>
                    </a:cubicBezTo>
                    <a:cubicBezTo>
                      <a:pt x="475739" y="244581"/>
                      <a:pt x="468872" y="275144"/>
                      <a:pt x="463755" y="285379"/>
                    </a:cubicBezTo>
                    <a:cubicBezTo>
                      <a:pt x="459920" y="293048"/>
                      <a:pt x="454242" y="299648"/>
                      <a:pt x="449486" y="306782"/>
                    </a:cubicBezTo>
                    <a:cubicBezTo>
                      <a:pt x="444326" y="337741"/>
                      <a:pt x="441861" y="355362"/>
                      <a:pt x="435217" y="385261"/>
                    </a:cubicBezTo>
                    <a:cubicBezTo>
                      <a:pt x="433090" y="394833"/>
                      <a:pt x="428082" y="413799"/>
                      <a:pt x="428082" y="413799"/>
                    </a:cubicBezTo>
                    <a:lnTo>
                      <a:pt x="428082" y="413799"/>
                    </a:lnTo>
                    <a:lnTo>
                      <a:pt x="206907" y="963153"/>
                    </a:lnTo>
                    <a:lnTo>
                      <a:pt x="206907" y="963153"/>
                    </a:lnTo>
                    <a:lnTo>
                      <a:pt x="35674" y="1355548"/>
                    </a:lnTo>
                    <a:lnTo>
                      <a:pt x="21405" y="1533909"/>
                    </a:lnTo>
                    <a:lnTo>
                      <a:pt x="28539" y="1619523"/>
                    </a:lnTo>
                    <a:lnTo>
                      <a:pt x="14270" y="1740809"/>
                    </a:lnTo>
                    <a:lnTo>
                      <a:pt x="0" y="1890632"/>
                    </a:lnTo>
                    <a:lnTo>
                      <a:pt x="71347" y="2168876"/>
                    </a:lnTo>
                    <a:lnTo>
                      <a:pt x="71347" y="2168876"/>
                    </a:lnTo>
                  </a:path>
                </a:pathLst>
              </a:custGeom>
              <a:ln w="381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97" charset="0"/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5921795" y="3691092"/>
                <a:ext cx="373576" cy="2030745"/>
              </a:xfrm>
              <a:custGeom>
                <a:avLst/>
                <a:gdLst>
                  <a:gd name="connsiteX0" fmla="*/ 620719 w 620719"/>
                  <a:gd name="connsiteY0" fmla="*/ 0 h 2168876"/>
                  <a:gd name="connsiteX1" fmla="*/ 620719 w 620719"/>
                  <a:gd name="connsiteY1" fmla="*/ 0 h 2168876"/>
                  <a:gd name="connsiteX2" fmla="*/ 577911 w 620719"/>
                  <a:gd name="connsiteY2" fmla="*/ 57076 h 2168876"/>
                  <a:gd name="connsiteX3" fmla="*/ 542237 w 620719"/>
                  <a:gd name="connsiteY3" fmla="*/ 114152 h 2168876"/>
                  <a:gd name="connsiteX4" fmla="*/ 506564 w 620719"/>
                  <a:gd name="connsiteY4" fmla="*/ 164093 h 2168876"/>
                  <a:gd name="connsiteX5" fmla="*/ 492294 w 620719"/>
                  <a:gd name="connsiteY5" fmla="*/ 214034 h 2168876"/>
                  <a:gd name="connsiteX6" fmla="*/ 478025 w 620719"/>
                  <a:gd name="connsiteY6" fmla="*/ 235438 h 2168876"/>
                  <a:gd name="connsiteX7" fmla="*/ 463755 w 620719"/>
                  <a:gd name="connsiteY7" fmla="*/ 285379 h 2168876"/>
                  <a:gd name="connsiteX8" fmla="*/ 449486 w 620719"/>
                  <a:gd name="connsiteY8" fmla="*/ 306782 h 2168876"/>
                  <a:gd name="connsiteX9" fmla="*/ 435217 w 620719"/>
                  <a:gd name="connsiteY9" fmla="*/ 385261 h 2168876"/>
                  <a:gd name="connsiteX10" fmla="*/ 428082 w 620719"/>
                  <a:gd name="connsiteY10" fmla="*/ 413799 h 2168876"/>
                  <a:gd name="connsiteX11" fmla="*/ 428082 w 620719"/>
                  <a:gd name="connsiteY11" fmla="*/ 413799 h 2168876"/>
                  <a:gd name="connsiteX12" fmla="*/ 206907 w 620719"/>
                  <a:gd name="connsiteY12" fmla="*/ 963153 h 2168876"/>
                  <a:gd name="connsiteX13" fmla="*/ 206907 w 620719"/>
                  <a:gd name="connsiteY13" fmla="*/ 963153 h 2168876"/>
                  <a:gd name="connsiteX14" fmla="*/ 35674 w 620719"/>
                  <a:gd name="connsiteY14" fmla="*/ 1355548 h 2168876"/>
                  <a:gd name="connsiteX15" fmla="*/ 21405 w 620719"/>
                  <a:gd name="connsiteY15" fmla="*/ 1533909 h 2168876"/>
                  <a:gd name="connsiteX16" fmla="*/ 28539 w 620719"/>
                  <a:gd name="connsiteY16" fmla="*/ 1619523 h 2168876"/>
                  <a:gd name="connsiteX17" fmla="*/ 14270 w 620719"/>
                  <a:gd name="connsiteY17" fmla="*/ 1740809 h 2168876"/>
                  <a:gd name="connsiteX18" fmla="*/ 0 w 620719"/>
                  <a:gd name="connsiteY18" fmla="*/ 1890632 h 2168876"/>
                  <a:gd name="connsiteX19" fmla="*/ 71347 w 620719"/>
                  <a:gd name="connsiteY19" fmla="*/ 2168876 h 2168876"/>
                  <a:gd name="connsiteX20" fmla="*/ 71347 w 620719"/>
                  <a:gd name="connsiteY20" fmla="*/ 2168876 h 2168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20719" h="2168876">
                    <a:moveTo>
                      <a:pt x="620719" y="0"/>
                    </a:moveTo>
                    <a:lnTo>
                      <a:pt x="620719" y="0"/>
                    </a:lnTo>
                    <a:cubicBezTo>
                      <a:pt x="606450" y="19025"/>
                      <a:pt x="591384" y="37479"/>
                      <a:pt x="577911" y="57076"/>
                    </a:cubicBezTo>
                    <a:cubicBezTo>
                      <a:pt x="565200" y="75564"/>
                      <a:pt x="555699" y="96203"/>
                      <a:pt x="542237" y="114152"/>
                    </a:cubicBezTo>
                    <a:cubicBezTo>
                      <a:pt x="537389" y="120616"/>
                      <a:pt x="511781" y="153660"/>
                      <a:pt x="506564" y="164093"/>
                    </a:cubicBezTo>
                    <a:cubicBezTo>
                      <a:pt x="492680" y="191859"/>
                      <a:pt x="506009" y="182032"/>
                      <a:pt x="492294" y="214034"/>
                    </a:cubicBezTo>
                    <a:cubicBezTo>
                      <a:pt x="488916" y="221915"/>
                      <a:pt x="482781" y="228303"/>
                      <a:pt x="478025" y="235438"/>
                    </a:cubicBezTo>
                    <a:cubicBezTo>
                      <a:pt x="475739" y="244581"/>
                      <a:pt x="468872" y="275144"/>
                      <a:pt x="463755" y="285379"/>
                    </a:cubicBezTo>
                    <a:cubicBezTo>
                      <a:pt x="459920" y="293048"/>
                      <a:pt x="454242" y="299648"/>
                      <a:pt x="449486" y="306782"/>
                    </a:cubicBezTo>
                    <a:cubicBezTo>
                      <a:pt x="444326" y="337741"/>
                      <a:pt x="441861" y="355362"/>
                      <a:pt x="435217" y="385261"/>
                    </a:cubicBezTo>
                    <a:cubicBezTo>
                      <a:pt x="433090" y="394833"/>
                      <a:pt x="428082" y="413799"/>
                      <a:pt x="428082" y="413799"/>
                    </a:cubicBezTo>
                    <a:lnTo>
                      <a:pt x="428082" y="413799"/>
                    </a:lnTo>
                    <a:lnTo>
                      <a:pt x="206907" y="963153"/>
                    </a:lnTo>
                    <a:lnTo>
                      <a:pt x="206907" y="963153"/>
                    </a:lnTo>
                    <a:lnTo>
                      <a:pt x="35674" y="1355548"/>
                    </a:lnTo>
                    <a:lnTo>
                      <a:pt x="21405" y="1533909"/>
                    </a:lnTo>
                    <a:lnTo>
                      <a:pt x="28539" y="1619523"/>
                    </a:lnTo>
                    <a:lnTo>
                      <a:pt x="14270" y="1740809"/>
                    </a:lnTo>
                    <a:lnTo>
                      <a:pt x="0" y="1890632"/>
                    </a:lnTo>
                    <a:lnTo>
                      <a:pt x="71347" y="2168876"/>
                    </a:lnTo>
                    <a:lnTo>
                      <a:pt x="71347" y="2168876"/>
                    </a:lnTo>
                  </a:path>
                </a:pathLst>
              </a:custGeom>
              <a:ln w="3810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97" charset="0"/>
                </a:endParaRPr>
              </a:p>
            </p:txBody>
          </p:sp>
          <p:sp>
            <p:nvSpPr>
              <p:cNvPr id="96" name="Rectangle 95"/>
              <p:cNvSpPr>
                <a:spLocks noChangeArrowheads="1"/>
              </p:cNvSpPr>
              <p:nvPr/>
            </p:nvSpPr>
            <p:spPr bwMode="auto">
              <a:xfrm>
                <a:off x="995924" y="3981264"/>
                <a:ext cx="86072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n-US" alt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Calibri"/>
                  </a:rPr>
                  <a:t>Gulf of Mexico</a:t>
                </a:r>
              </a:p>
            </p:txBody>
          </p:sp>
          <p:sp>
            <p:nvSpPr>
              <p:cNvPr id="97" name="Rectangle 96"/>
              <p:cNvSpPr>
                <a:spLocks noChangeArrowheads="1"/>
              </p:cNvSpPr>
              <p:nvPr/>
            </p:nvSpPr>
            <p:spPr bwMode="auto">
              <a:xfrm>
                <a:off x="5636036" y="5724667"/>
                <a:ext cx="860725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n-US" alt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Calibri"/>
                  </a:rPr>
                  <a:t>Florida</a:t>
                </a: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n-US" alt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Calibri"/>
                  </a:rPr>
                  <a:t>Bay</a:t>
                </a:r>
              </a:p>
            </p:txBody>
          </p:sp>
          <p:sp>
            <p:nvSpPr>
              <p:cNvPr id="98" name="Rectangle 97"/>
              <p:cNvSpPr>
                <a:spLocks noChangeArrowheads="1"/>
              </p:cNvSpPr>
              <p:nvPr/>
            </p:nvSpPr>
            <p:spPr bwMode="auto">
              <a:xfrm>
                <a:off x="6637464" y="2595215"/>
                <a:ext cx="860725" cy="3385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n-US" altLang="en-US" sz="1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Calibri"/>
                  </a:rPr>
                  <a:t>Miami</a:t>
                </a:r>
              </a:p>
            </p:txBody>
          </p:sp>
          <p:sp>
            <p:nvSpPr>
              <p:cNvPr id="99" name="Rectangle 98"/>
              <p:cNvSpPr>
                <a:spLocks noChangeArrowheads="1"/>
              </p:cNvSpPr>
              <p:nvPr/>
            </p:nvSpPr>
            <p:spPr bwMode="auto">
              <a:xfrm rot="17554948">
                <a:off x="4537438" y="1532010"/>
                <a:ext cx="1060871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n-US" alt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Calibri"/>
                  </a:rPr>
                  <a:t>FCE </a:t>
                </a: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n-US" alt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Calibri"/>
                  </a:rPr>
                  <a:t>SR Slough</a:t>
                </a: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n-US" alt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Calibri"/>
                  </a:rPr>
                  <a:t>transect</a:t>
                </a:r>
              </a:p>
            </p:txBody>
          </p:sp>
          <p:sp>
            <p:nvSpPr>
              <p:cNvPr id="100" name="Rectangle 99"/>
              <p:cNvSpPr>
                <a:spLocks noChangeArrowheads="1"/>
              </p:cNvSpPr>
              <p:nvPr/>
            </p:nvSpPr>
            <p:spPr bwMode="auto">
              <a:xfrm rot="17554948">
                <a:off x="5460248" y="3991721"/>
                <a:ext cx="949275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n-US" alt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Calibri"/>
                  </a:rPr>
                  <a:t>FCE</a:t>
                </a: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n-US" alt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Calibri"/>
                  </a:rPr>
                  <a:t>T Slough</a:t>
                </a:r>
              </a:p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n-US" alt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Calibri"/>
                  </a:rPr>
                  <a:t>transect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849028" y="791925"/>
                <a:ext cx="7106154" cy="570043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97" charset="0"/>
                </a:endParaRPr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5108928" y="771884"/>
              <a:ext cx="27371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Arial Black"/>
                </a:rPr>
                <a:t>1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668631" y="2380462"/>
              <a:ext cx="27371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Arial Black"/>
                </a:rPr>
                <a:t>2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153176" y="3069348"/>
              <a:ext cx="27371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Arial Black"/>
                </a:rPr>
                <a:t>3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310145" y="3578461"/>
              <a:ext cx="27371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Arial Black"/>
                </a:rPr>
                <a:t>4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822062" y="3812978"/>
              <a:ext cx="27371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Arial Black"/>
                </a:rPr>
                <a:t>5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455289" y="3955313"/>
              <a:ext cx="27371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Arial Black"/>
                </a:rPr>
                <a:t>6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135722" y="3338475"/>
              <a:ext cx="27371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Arial Black"/>
                </a:rPr>
                <a:t>1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970617" y="3638682"/>
              <a:ext cx="27371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Arial Black"/>
                </a:rPr>
                <a:t>2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592017" y="4836683"/>
              <a:ext cx="27371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Arial Black"/>
                </a:rPr>
                <a:t>3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623984" y="5082150"/>
              <a:ext cx="27371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Arial Black"/>
                </a:rPr>
                <a:t>6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645881" y="5339443"/>
              <a:ext cx="27371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latin typeface="Arial Black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9220407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82389" y="2091577"/>
            <a:ext cx="2130612" cy="2248833"/>
          </a:xfrm>
        </p:spPr>
        <p:txBody>
          <a:bodyPr/>
          <a:lstStyle/>
          <a:p>
            <a:pPr algn="l"/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Surface water chloride, 36yr:</a:t>
            </a:r>
            <a:b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CERP0_std;</a:t>
            </a:r>
            <a:b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CERP0_SLR;</a:t>
            </a:r>
            <a:b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CERP0_SLR_2xflow</a:t>
            </a:r>
            <a:endParaRPr lang="en-US" sz="1400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2" name="Picture 1" descr="Salin_FCE_transects_650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1413" y="149410"/>
            <a:ext cx="5994565" cy="6282765"/>
          </a:xfrm>
          <a:prstGeom prst="rect">
            <a:avLst/>
          </a:prstGeom>
        </p:spPr>
      </p:pic>
      <p:sp>
        <p:nvSpPr>
          <p:cNvPr id="181" name="Rectangle 2"/>
          <p:cNvSpPr txBox="1">
            <a:spLocks noChangeArrowheads="1"/>
          </p:cNvSpPr>
          <p:nvPr/>
        </p:nvSpPr>
        <p:spPr bwMode="auto">
          <a:xfrm>
            <a:off x="1293894" y="5329332"/>
            <a:ext cx="1290917" cy="45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ＭＳ Ｐゴシック" pitchFamily="-97" charset="-128"/>
                <a:cs typeface="ＭＳ Ｐゴシック" pitchFamily="-9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9pPr>
          </a:lstStyle>
          <a:p>
            <a:pPr algn="r"/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Coastal</a:t>
            </a:r>
          </a:p>
          <a:p>
            <a:pPr algn="r"/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Tidal </a:t>
            </a:r>
            <a:endParaRPr lang="en-US" sz="1600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2" name="Rectangle 2"/>
          <p:cNvSpPr txBox="1">
            <a:spLocks noChangeArrowheads="1"/>
          </p:cNvSpPr>
          <p:nvPr/>
        </p:nvSpPr>
        <p:spPr bwMode="auto">
          <a:xfrm>
            <a:off x="1304356" y="648261"/>
            <a:ext cx="1290917" cy="45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ＭＳ Ｐゴシック" pitchFamily="-97" charset="-128"/>
                <a:cs typeface="ＭＳ Ｐゴシック" pitchFamily="-9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Helvetica" pitchFamily="-97" charset="0"/>
              </a:defRPr>
            </a:lvl9pPr>
          </a:lstStyle>
          <a:p>
            <a:pPr algn="r"/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Freshwater</a:t>
            </a:r>
          </a:p>
          <a:p>
            <a:pPr algn="r"/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Flows</a:t>
            </a:r>
          </a:p>
          <a:p>
            <a:pPr algn="r"/>
            <a:endParaRPr lang="en-US" sz="1600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2233703" y="1135529"/>
            <a:ext cx="246529" cy="4101353"/>
          </a:xfrm>
          <a:prstGeom prst="down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pic>
        <p:nvPicPr>
          <p:cNvPr id="6" name="Picture 5" descr="Salin_FCE_transects_6500_SRS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835" y="406483"/>
            <a:ext cx="5623116" cy="2919280"/>
          </a:xfrm>
          <a:prstGeom prst="rect">
            <a:avLst/>
          </a:prstGeom>
        </p:spPr>
      </p:pic>
      <p:sp>
        <p:nvSpPr>
          <p:cNvPr id="183" name="Down Arrow 182"/>
          <p:cNvSpPr/>
          <p:nvPr/>
        </p:nvSpPr>
        <p:spPr bwMode="auto">
          <a:xfrm>
            <a:off x="8653927" y="1138517"/>
            <a:ext cx="246529" cy="4101353"/>
          </a:xfrm>
          <a:prstGeom prst="down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500094" y="3384178"/>
            <a:ext cx="57523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Connector 183"/>
          <p:cNvCxnSpPr/>
          <p:nvPr/>
        </p:nvCxnSpPr>
        <p:spPr bwMode="auto">
          <a:xfrm>
            <a:off x="1500094" y="3596341"/>
            <a:ext cx="57523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/>
          <p:nvPr/>
        </p:nvCxnSpPr>
        <p:spPr bwMode="auto">
          <a:xfrm>
            <a:off x="1500094" y="3965388"/>
            <a:ext cx="57523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72013806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59765" y="22225"/>
            <a:ext cx="9024470" cy="9144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Surface water chloride – end of wet season, last year of sim</a:t>
            </a:r>
            <a:endParaRPr lang="en-US" b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3597835"/>
            <a:ext cx="9144000" cy="2830286"/>
            <a:chOff x="0" y="878541"/>
            <a:chExt cx="9144000" cy="2830286"/>
          </a:xfrm>
        </p:grpSpPr>
        <p:pic>
          <p:nvPicPr>
            <p:cNvPr id="2" name="Picture 1" descr="CERP0_SLR_2xflow-CERP0_std.SAL_SF_WT.20001004_thresh1_5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78541"/>
              <a:ext cx="9144000" cy="28302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4" name="Group 3"/>
            <p:cNvGrpSpPr/>
            <p:nvPr/>
          </p:nvGrpSpPr>
          <p:grpSpPr>
            <a:xfrm>
              <a:off x="23877" y="884335"/>
              <a:ext cx="8231113" cy="324407"/>
              <a:chOff x="23877" y="884335"/>
              <a:chExt cx="8231113" cy="324407"/>
            </a:xfrm>
          </p:grpSpPr>
          <p:sp>
            <p:nvSpPr>
              <p:cNvPr id="6" name="Rectangle 2"/>
              <p:cNvSpPr txBox="1">
                <a:spLocks noChangeArrowheads="1"/>
              </p:cNvSpPr>
              <p:nvPr/>
            </p:nvSpPr>
            <p:spPr bwMode="auto">
              <a:xfrm>
                <a:off x="23877" y="884335"/>
                <a:ext cx="909930" cy="3034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val="1"/>
                </a:ext>
              </a:extLst>
            </p:spPr>
            <p:txBody>
              <a:bodyPr vert="horz" wrap="square" lIns="91429" tIns="45714" rIns="91429" bIns="45714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+mj-lt"/>
                    <a:ea typeface="ＭＳ Ｐゴシック" pitchFamily="-97" charset="-128"/>
                    <a:cs typeface="ＭＳ Ｐゴシック" pitchFamily="-97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5pPr>
                <a:lvl6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6pPr>
                <a:lvl7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7pPr>
                <a:lvl8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8pPr>
                <a:lvl9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9pPr>
              </a:lstStyle>
              <a:p>
                <a:pPr algn="l"/>
                <a:r>
                  <a:rPr lang="en-US"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CERP0</a:t>
                </a:r>
              </a:p>
            </p:txBody>
          </p:sp>
          <p:sp>
            <p:nvSpPr>
              <p:cNvPr id="8" name="Rectangle 2"/>
              <p:cNvSpPr txBox="1">
                <a:spLocks noChangeArrowheads="1"/>
              </p:cNvSpPr>
              <p:nvPr/>
            </p:nvSpPr>
            <p:spPr bwMode="auto">
              <a:xfrm>
                <a:off x="3914570" y="905250"/>
                <a:ext cx="1609183" cy="3034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val="1"/>
                </a:ext>
              </a:extLst>
            </p:spPr>
            <p:txBody>
              <a:bodyPr vert="horz" wrap="square" lIns="91429" tIns="45714" rIns="91429" bIns="45714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+mj-lt"/>
                    <a:ea typeface="ＭＳ Ｐゴシック" pitchFamily="-97" charset="-128"/>
                    <a:cs typeface="ＭＳ Ｐゴシック" pitchFamily="-97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5pPr>
                <a:lvl6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6pPr>
                <a:lvl7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7pPr>
                <a:lvl8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8pPr>
                <a:lvl9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9pPr>
              </a:lstStyle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Diff: right - left</a:t>
                </a:r>
              </a:p>
            </p:txBody>
          </p:sp>
          <p:sp>
            <p:nvSpPr>
              <p:cNvPr id="10" name="Rectangle 2"/>
              <p:cNvSpPr txBox="1">
                <a:spLocks noChangeArrowheads="1"/>
              </p:cNvSpPr>
              <p:nvPr/>
            </p:nvSpPr>
            <p:spPr bwMode="auto">
              <a:xfrm>
                <a:off x="6110908" y="897778"/>
                <a:ext cx="2144082" cy="3034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val="1"/>
                </a:ext>
              </a:extLst>
            </p:spPr>
            <p:txBody>
              <a:bodyPr vert="horz" wrap="square" lIns="91429" tIns="45714" rIns="91429" bIns="45714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+mj-lt"/>
                    <a:ea typeface="ＭＳ Ｐゴシック" pitchFamily="-97" charset="-128"/>
                    <a:cs typeface="ＭＳ Ｐゴシック" pitchFamily="-97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5pPr>
                <a:lvl6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6pPr>
                <a:lvl7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7pPr>
                <a:lvl8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8pPr>
                <a:lvl9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9pPr>
              </a:lstStyle>
              <a:p>
                <a:pPr algn="l"/>
                <a:r>
                  <a:rPr lang="en-US"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CERP0_SLR_</a:t>
                </a:r>
                <a:r>
                  <a:rPr lang="en-US" sz="1600">
                    <a:solidFill>
                      <a:srgbClr val="FF0000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2xflow</a:t>
                </a: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0" y="751544"/>
            <a:ext cx="9144000" cy="2830286"/>
            <a:chOff x="0" y="3620250"/>
            <a:chExt cx="9144000" cy="2830286"/>
          </a:xfrm>
        </p:grpSpPr>
        <p:pic>
          <p:nvPicPr>
            <p:cNvPr id="3" name="Picture 2" descr="CERP0_SLR-CERP0_std.SAL_SF_WT.20001004_thresh1_5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620250"/>
              <a:ext cx="9144000" cy="28302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5" name="Group 4"/>
            <p:cNvGrpSpPr/>
            <p:nvPr/>
          </p:nvGrpSpPr>
          <p:grpSpPr>
            <a:xfrm>
              <a:off x="19391" y="3642471"/>
              <a:ext cx="7705195" cy="304990"/>
              <a:chOff x="19391" y="3642471"/>
              <a:chExt cx="7705195" cy="304990"/>
            </a:xfrm>
          </p:grpSpPr>
          <p:sp>
            <p:nvSpPr>
              <p:cNvPr id="7" name="Rectangle 2"/>
              <p:cNvSpPr txBox="1">
                <a:spLocks noChangeArrowheads="1"/>
              </p:cNvSpPr>
              <p:nvPr/>
            </p:nvSpPr>
            <p:spPr bwMode="auto">
              <a:xfrm>
                <a:off x="6115403" y="3643967"/>
                <a:ext cx="1609183" cy="3034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val="1"/>
                </a:ext>
              </a:extLst>
            </p:spPr>
            <p:txBody>
              <a:bodyPr vert="horz" wrap="square" lIns="91429" tIns="45714" rIns="91429" bIns="45714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+mj-lt"/>
                    <a:ea typeface="ＭＳ Ｐゴシック" pitchFamily="-97" charset="-128"/>
                    <a:cs typeface="ＭＳ Ｐゴシック" pitchFamily="-97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5pPr>
                <a:lvl6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6pPr>
                <a:lvl7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7pPr>
                <a:lvl8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8pPr>
                <a:lvl9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9pPr>
              </a:lstStyle>
              <a:p>
                <a:pPr algn="l"/>
                <a:r>
                  <a:rPr lang="en-US"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CERP0_SLR</a:t>
                </a:r>
              </a:p>
            </p:txBody>
          </p:sp>
          <p:sp>
            <p:nvSpPr>
              <p:cNvPr id="9" name="Rectangle 2"/>
              <p:cNvSpPr txBox="1">
                <a:spLocks noChangeArrowheads="1"/>
              </p:cNvSpPr>
              <p:nvPr/>
            </p:nvSpPr>
            <p:spPr bwMode="auto">
              <a:xfrm>
                <a:off x="19391" y="3643969"/>
                <a:ext cx="909930" cy="3034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val="1"/>
                </a:ext>
              </a:extLst>
            </p:spPr>
            <p:txBody>
              <a:bodyPr vert="horz" wrap="square" lIns="91429" tIns="45714" rIns="91429" bIns="45714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+mj-lt"/>
                    <a:ea typeface="ＭＳ Ｐゴシック" pitchFamily="-97" charset="-128"/>
                    <a:cs typeface="ＭＳ Ｐゴシック" pitchFamily="-97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5pPr>
                <a:lvl6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6pPr>
                <a:lvl7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7pPr>
                <a:lvl8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8pPr>
                <a:lvl9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9pPr>
              </a:lstStyle>
              <a:p>
                <a:pPr algn="l"/>
                <a:r>
                  <a:rPr lang="en-US"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CERP0</a:t>
                </a:r>
              </a:p>
            </p:txBody>
          </p:sp>
          <p:sp>
            <p:nvSpPr>
              <p:cNvPr id="11" name="Rectangle 2"/>
              <p:cNvSpPr txBox="1">
                <a:spLocks noChangeArrowheads="1"/>
              </p:cNvSpPr>
              <p:nvPr/>
            </p:nvSpPr>
            <p:spPr bwMode="auto">
              <a:xfrm>
                <a:off x="3895142" y="3642471"/>
                <a:ext cx="1609183" cy="3034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val="1"/>
                </a:ext>
              </a:extLst>
            </p:spPr>
            <p:txBody>
              <a:bodyPr vert="horz" wrap="square" lIns="91429" tIns="45714" rIns="91429" bIns="45714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+mj-lt"/>
                    <a:ea typeface="ＭＳ Ｐゴシック" pitchFamily="-97" charset="-128"/>
                    <a:cs typeface="ＭＳ Ｐゴシック" pitchFamily="-97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  <a:ea typeface="ＭＳ Ｐゴシック" pitchFamily="-97" charset="-128"/>
                    <a:cs typeface="ＭＳ Ｐゴシック" pitchFamily="-97" charset="-128"/>
                  </a:defRPr>
                </a:lvl5pPr>
                <a:lvl6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6pPr>
                <a:lvl7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7pPr>
                <a:lvl8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8pPr>
                <a:lvl9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2"/>
                    </a:solidFill>
                    <a:latin typeface="Helvetica" pitchFamily="-97" charset="0"/>
                  </a:defRPr>
                </a:lvl9pPr>
              </a:lstStyle>
              <a:p>
                <a:r>
                  <a:rPr lang="en-US" sz="16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rPr>
                  <a:t>Diff: right - left</a:t>
                </a:r>
              </a:p>
            </p:txBody>
          </p:sp>
        </p:grpSp>
      </p:grpSp>
      <p:sp>
        <p:nvSpPr>
          <p:cNvPr id="12" name="Down Arrow 11"/>
          <p:cNvSpPr/>
          <p:nvPr/>
        </p:nvSpPr>
        <p:spPr bwMode="auto">
          <a:xfrm>
            <a:off x="8317750" y="4915649"/>
            <a:ext cx="246529" cy="862105"/>
          </a:xfrm>
          <a:prstGeom prst="down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8328209" y="1975226"/>
            <a:ext cx="246529" cy="862105"/>
          </a:xfrm>
          <a:prstGeom prst="down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97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9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Chimera:Applications:Microsoft Office 98:Templates:Blank Presentation</Template>
  <TotalTime>16372</TotalTime>
  <Words>798</Words>
  <Application>Microsoft Macintosh PowerPoint</Application>
  <PresentationFormat>On-screen Show (4:3)</PresentationFormat>
  <Paragraphs>145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 Presentation</vt:lpstr>
      <vt:lpstr>PowerPoint Presentation</vt:lpstr>
      <vt:lpstr>ELM Design:  Integrating ecological interactions</vt:lpstr>
      <vt:lpstr>PowerPoint Presentation</vt:lpstr>
      <vt:lpstr>PowerPoint Presentation</vt:lpstr>
      <vt:lpstr>This application:</vt:lpstr>
      <vt:lpstr>Water budgets</vt:lpstr>
      <vt:lpstr>PowerPoint Presentation</vt:lpstr>
      <vt:lpstr>Surface water chloride, 36yr:  CERP0_std; CERP0_SLR; CERP0_SLR_2xflow</vt:lpstr>
      <vt:lpstr>Surface water chloride – end of wet season, last year of sim</vt:lpstr>
      <vt:lpstr>Floc P concentration – end of wet season, last year of sim</vt:lpstr>
      <vt:lpstr>P accumulation – Period of Simulation</vt:lpstr>
      <vt:lpstr>Peat accretion – Period of Simulation</vt:lpstr>
      <vt:lpstr>Habitat succession, end of wet season, last year of sim</vt:lpstr>
      <vt:lpstr>PowerPoint Presentation</vt:lpstr>
      <vt:lpstr>ELM updating…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Integrated assessment of hydrology, biogeochemistry, and biology</dc:title>
  <dc:creator>Carl Fitz</dc:creator>
  <cp:lastModifiedBy>Carl Fitz</cp:lastModifiedBy>
  <cp:revision>735</cp:revision>
  <cp:lastPrinted>2003-08-27T11:48:19Z</cp:lastPrinted>
  <dcterms:created xsi:type="dcterms:W3CDTF">2010-06-06T17:21:55Z</dcterms:created>
  <dcterms:modified xsi:type="dcterms:W3CDTF">2019-09-25T21:33:31Z</dcterms:modified>
</cp:coreProperties>
</file>